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81" r:id="rId3"/>
    <p:sldId id="263" r:id="rId4"/>
    <p:sldId id="299" r:id="rId5"/>
    <p:sldId id="301" r:id="rId6"/>
    <p:sldId id="359" r:id="rId7"/>
    <p:sldId id="362" r:id="rId8"/>
    <p:sldId id="366" r:id="rId9"/>
    <p:sldId id="350" r:id="rId10"/>
    <p:sldId id="351" r:id="rId11"/>
    <p:sldId id="357" r:id="rId12"/>
    <p:sldId id="353" r:id="rId13"/>
    <p:sldId id="352" r:id="rId14"/>
    <p:sldId id="367" r:id="rId15"/>
    <p:sldId id="361" r:id="rId16"/>
    <p:sldId id="360" r:id="rId17"/>
    <p:sldId id="364" r:id="rId18"/>
    <p:sldId id="365" r:id="rId19"/>
    <p:sldId id="363" r:id="rId20"/>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614"/>
  </p:normalViewPr>
  <p:slideViewPr>
    <p:cSldViewPr>
      <p:cViewPr varScale="1">
        <p:scale>
          <a:sx n="90" d="100"/>
          <a:sy n="90" d="100"/>
        </p:scale>
        <p:origin x="1736" y="184"/>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3632"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1/9/23</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483911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1488893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2864645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dirty="0"/>
          </a:p>
        </p:txBody>
      </p:sp>
    </p:spTree>
    <p:extLst>
      <p:ext uri="{BB962C8B-B14F-4D97-AF65-F5344CB8AC3E}">
        <p14:creationId xmlns:p14="http://schemas.microsoft.com/office/powerpoint/2010/main" val="171681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5238" y="31750"/>
            <a:ext cx="4873625" cy="3654425"/>
          </a:xfrm>
        </p:spPr>
      </p:sp>
      <p:sp>
        <p:nvSpPr>
          <p:cNvPr id="3" name="Notes Placeholder 2"/>
          <p:cNvSpPr>
            <a:spLocks noGrp="1"/>
          </p:cNvSpPr>
          <p:nvPr>
            <p:ph type="body" idx="1"/>
          </p:nvPr>
        </p:nvSpPr>
        <p:spPr>
          <a:xfrm>
            <a:off x="408842" y="3715971"/>
            <a:ext cx="6705600" cy="5791200"/>
          </a:xfrm>
        </p:spPr>
        <p:txBody>
          <a:bodyPr>
            <a:noAutofit/>
          </a:bodyPr>
          <a:lstStyle/>
          <a:p>
            <a:r>
              <a:rPr lang="en-US" sz="1000" dirty="0"/>
              <a:t>The question of Peter’s authorship of 2 Peter is strangely a matter of debate among some theologians.  Yet Peter refers to the second letter specifically (3:1) clearly identifying himself as the author.  He opens the letter with an affirmation of his apostleship and identifies his audience as “those who have obtained a faith of equal standing with ours” (3:1b). Peter clearly saw that his service to the King was on an equal plain to those to whom he was writing.  We are all one in Christ Jesus (Gal. 3:26-27).  We all serve the same King.  The letter was probably written from Rome around AD 66-67, shortly before his execution, although Scripture dose not give us those details.  Interestingly, the Vatican insists that Peter was crucified upside down near St. Peter’s and claim to have his bones under the church.  Again, there is no real evidence to support this theory.  Knowledge is the underlying theme of 2 Peter and there were those who had infiltrated the church rationalizing a superior knowledge to Peter and the apostles.  Peter clarifies, “knowing this first of all, that no prophecy of Scripture comes from someone's own interpretation. For no prophecy was ever produced by the will of man, but men spoke from God as they were carried along by the Holy Spirit” (2 Pe. 2:20-21).  Peter had superior knowledge; a knowledge that came from God.  To the contrary, Peter warned the recipients that among them were false teachers who “will exploit you with false words” (2:3).   Peter likens them to “waterless springs and mists driven by a storm” who make promises they cannot keep and “it would have been better for them never to have known the way of righteousness than after knowing it to turn back from the holy commandment delivered to them” (2:21).  He provides a vivid word picture --- they were “like dogs returning to eat their own vomit, and the sow, after washing herself, returns to wallow in the mire” (2:22).  It is apparent that some of these false teachers were teaching error regarding the second coming and Peter sets out to make clear the pending day of the Lord where the righteous are “waiting for and hastening the coming of the day of God” (3:12) and the promise that the “earth and the works that are done on it will be exposed” (burned up) (3:10b).  Knowing this, Peter asks, ” Since all these things are thus to be dissolved, what sort of people ought you to be in lives of holiness and godliness?” (3:11).  He closes the book the way he opens it, discussing knowledge: “But grow in the grace and knowledge of our Lord and Savior Jesus Christ” (3:18; cf. 1:2-3).  Only through a mature knowledge of the Lord can one resist the “error of “lawless people” that can lead one “to lose our own stability” (3:17b).  </a:t>
            </a:r>
          </a:p>
          <a:p>
            <a:endParaRPr lang="en-US" sz="1000" dirty="0"/>
          </a:p>
          <a:p>
            <a:r>
              <a:rPr lang="en-US" sz="1000" b="1" u="sng" dirty="0"/>
              <a:t>Application</a:t>
            </a:r>
          </a:p>
          <a:p>
            <a:endParaRPr lang="en-US" sz="1000" dirty="0"/>
          </a:p>
          <a:p>
            <a:pPr marL="685800" lvl="1" indent="-228600">
              <a:buFont typeface="+mj-lt"/>
              <a:buAutoNum type="arabicPeriod"/>
            </a:pPr>
            <a:r>
              <a:rPr lang="en-US" sz="1000" dirty="0"/>
              <a:t>Those of “like precious faith” hold the same spiritual privileges.  Peter is like us; we are like Peter: ”</a:t>
            </a:r>
            <a:r>
              <a:rPr lang="en-US" sz="1000" b="1" dirty="0"/>
              <a:t>a faith of equal standing </a:t>
            </a:r>
            <a:r>
              <a:rPr lang="en-US" sz="1000" dirty="0"/>
              <a:t>with ours by the righteousness of our God and Savior Jesus Christ” (1:1b).  </a:t>
            </a:r>
          </a:p>
          <a:p>
            <a:pPr marL="685800" lvl="1" indent="-228600">
              <a:buFont typeface="+mj-lt"/>
              <a:buAutoNum type="arabicPeriod"/>
            </a:pPr>
            <a:r>
              <a:rPr lang="en-US" sz="1000" dirty="0"/>
              <a:t>Knowledge is a key word in 2 Peter (15x) and we are “divine partakers” when the knowledge we have comes from the Lord: “He has given us all things that pertain to life and Godliness” (1:3-4; 2 Ti. 2:15).  </a:t>
            </a:r>
          </a:p>
          <a:p>
            <a:pPr marL="685800" lvl="1" indent="-228600">
              <a:buFont typeface="+mj-lt"/>
              <a:buAutoNum type="arabicPeriod"/>
            </a:pPr>
            <a:r>
              <a:rPr lang="en-US" sz="1000" dirty="0"/>
              <a:t>To make changes to God’s Word is a perversion (Gal. 1:6-8).  We are not God.  We must not “teach as doctrines the commandments of men” (Mt. 15:9).  Neither should we support those who do.  </a:t>
            </a:r>
          </a:p>
          <a:p>
            <a:pPr lvl="1"/>
            <a:endParaRPr lang="en-US" sz="1000" dirty="0"/>
          </a:p>
          <a:p>
            <a:r>
              <a:rPr lang="en-US" sz="1000" dirty="0"/>
              <a:t>Key thought: Jesus is coming.  One day is as a thousand years to Him.  He is coming and we know not when.  The earth, and all that’s in it, will burn up, so…. ” So, </a:t>
            </a:r>
            <a:r>
              <a:rPr lang="en-US" sz="1000" b="1" dirty="0"/>
              <a:t>what sort of people ought you to be in lives of holiness and godliness</a:t>
            </a:r>
            <a:r>
              <a:rPr lang="en-US" sz="1000" dirty="0"/>
              <a:t>?” (3:11).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dirty="0"/>
          </a:p>
        </p:txBody>
      </p:sp>
    </p:spTree>
    <p:extLst>
      <p:ext uri="{BB962C8B-B14F-4D97-AF65-F5344CB8AC3E}">
        <p14:creationId xmlns:p14="http://schemas.microsoft.com/office/powerpoint/2010/main" val="1733787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7</a:t>
            </a:fld>
            <a:endParaRPr lang="en-US" dirty="0"/>
          </a:p>
        </p:txBody>
      </p:sp>
    </p:spTree>
    <p:extLst>
      <p:ext uri="{BB962C8B-B14F-4D97-AF65-F5344CB8AC3E}">
        <p14:creationId xmlns:p14="http://schemas.microsoft.com/office/powerpoint/2010/main" val="278439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8</a:t>
            </a:fld>
            <a:endParaRPr lang="en-US" dirty="0"/>
          </a:p>
        </p:txBody>
      </p:sp>
    </p:spTree>
    <p:extLst>
      <p:ext uri="{BB962C8B-B14F-4D97-AF65-F5344CB8AC3E}">
        <p14:creationId xmlns:p14="http://schemas.microsoft.com/office/powerpoint/2010/main" val="1686059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219603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1/9/23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1/9/23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2 Peter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05740" y="1600200"/>
            <a:ext cx="8732520" cy="5151119"/>
          </a:xfrm>
        </p:spPr>
        <p:txBody>
          <a:bodyPr>
            <a:normAutofit lnSpcReduction="10000"/>
          </a:bodyPr>
          <a:lstStyle/>
          <a:p>
            <a:pPr marL="118872" indent="0">
              <a:buNone/>
            </a:pPr>
            <a:r>
              <a:rPr lang="en-US" sz="2200" dirty="0"/>
              <a:t>Peter knew his death was imminent (1:14) and history has him dying soon after the writing of this letter.  Tradition has him dying about A.D. 67.  Most believe Peter wrote this letter from Rome soon after he wrote 1 Peter (A.D. 64-65) in about A.D. 66.  So what would have prompted another letter to the same group so soon after the first?  From the contents of the letter, it appears that Peter had received reports of false teachers in and among the churches in Asia Minor.  The apostle warned them about the insidious presence of those who spread heresies among the people (2 Peter 2:1).  Peter says the false teachers were both immoral and advocates of a lawless gospel (2:19), they apparently denied the full divinity of Christ (2:1) and made light of ”the promise of His coming” (3:4).  Not only did they deny the second coming they supposed their knowledge was superior to others.  Peter says these false teachers were “among them” and they “will exploit you with false words…They will entice unsteady souls.”  (2:1-3, 14).  </a:t>
            </a:r>
          </a:p>
        </p:txBody>
      </p:sp>
      <p:sp>
        <p:nvSpPr>
          <p:cNvPr id="4" name="Date Placeholder 3">
            <a:extLst>
              <a:ext uri="{FF2B5EF4-FFF2-40B4-BE49-F238E27FC236}">
                <a16:creationId xmlns:a16="http://schemas.microsoft.com/office/drawing/2014/main" id="{00C037FC-C7B9-3E4F-A7FE-32F31D86F7A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127BA47-67D0-1241-B567-2FAE00012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3E673-0BB2-AA41-9DDC-47BF282EDC02}"/>
              </a:ext>
            </a:extLst>
          </p:cNvPr>
          <p:cNvSpPr>
            <a:spLocks noGrp="1"/>
          </p:cNvSpPr>
          <p:nvPr>
            <p:ph type="sldNum" sz="quarter" idx="12"/>
          </p:nvPr>
        </p:nvSpPr>
        <p:spPr/>
        <p:txBody>
          <a:bodyPr/>
          <a:lstStyle/>
          <a:p>
            <a:fld id="{3F2CC1A4-3628-4009-A3B0-E0FB77C012B6}" type="slidenum">
              <a:rPr lang="en-US" smtClean="0"/>
              <a:pPr/>
              <a:t>10</a:t>
            </a:fld>
            <a:endParaRPr lang="en-US" dirty="0"/>
          </a:p>
        </p:txBody>
      </p:sp>
    </p:spTree>
    <p:extLst>
      <p:ext uri="{BB962C8B-B14F-4D97-AF65-F5344CB8AC3E}">
        <p14:creationId xmlns:p14="http://schemas.microsoft.com/office/powerpoint/2010/main" val="37590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9F9E-0332-884D-9246-C13612C34509}"/>
              </a:ext>
            </a:extLst>
          </p:cNvPr>
          <p:cNvSpPr>
            <a:spLocks noGrp="1"/>
          </p:cNvSpPr>
          <p:nvPr>
            <p:ph type="title"/>
          </p:nvPr>
        </p:nvSpPr>
        <p:spPr/>
        <p:txBody>
          <a:bodyPr>
            <a:normAutofit/>
          </a:bodyPr>
          <a:lstStyle/>
          <a:p>
            <a:r>
              <a:rPr lang="en-US" sz="3200" dirty="0"/>
              <a:t>To whom was it written? </a:t>
            </a:r>
          </a:p>
        </p:txBody>
      </p:sp>
      <p:sp>
        <p:nvSpPr>
          <p:cNvPr id="3" name="Content Placeholder 2">
            <a:extLst>
              <a:ext uri="{FF2B5EF4-FFF2-40B4-BE49-F238E27FC236}">
                <a16:creationId xmlns:a16="http://schemas.microsoft.com/office/drawing/2014/main" id="{D4785F05-991A-9448-A5D7-9911F0541DA8}"/>
              </a:ext>
            </a:extLst>
          </p:cNvPr>
          <p:cNvSpPr>
            <a:spLocks noGrp="1"/>
          </p:cNvSpPr>
          <p:nvPr>
            <p:ph idx="1"/>
          </p:nvPr>
        </p:nvSpPr>
        <p:spPr>
          <a:xfrm>
            <a:off x="102870" y="1570619"/>
            <a:ext cx="8938260" cy="5180700"/>
          </a:xfrm>
        </p:spPr>
        <p:txBody>
          <a:bodyPr>
            <a:normAutofit/>
          </a:bodyPr>
          <a:lstStyle/>
          <a:p>
            <a:pPr marL="118872" indent="0">
              <a:buNone/>
            </a:pPr>
            <a:r>
              <a:rPr lang="en-US" sz="2000" dirty="0"/>
              <a:t>Peter addresses “those who have obtained a faith of equal standing with ours” (1:1b).  We would call this a “like precious faith.”  Peter may have been an apostle, but all are one in Christ Jesus.  Both epistles are addressed to the same persons.  The first letter was addressed to the saints sojourning in Asia Minor and the second epistle is tied with it by the statement, “This is now the second letter that I am writing to you” (3:1).  That said, the Christians there were not just struggling with the persecution and suffering addressed in Peter’s first letter; they also had strife and dissension within their ranks.  In 2 Peter, he seeks to stem the tide of heresy and false teaching among these Christians.  He emphasized the importance of learning and clinging to the proper knowledge of God.  “Knowledge” (</a:t>
            </a:r>
            <a:r>
              <a:rPr lang="en-US" sz="2000" i="1" dirty="0"/>
              <a:t>epignosos</a:t>
            </a:r>
            <a:r>
              <a:rPr lang="en-US" sz="2000" dirty="0"/>
              <a:t>) is an underlying theme in the letter (1:2-3).  In fact, this concept was so important to him that the word knowledge appears—in one form or another—some fifteen times in the span of this short, three-chapter letter.  The more one knows about the Lord, the more intimate they will become with Him (see Phil. 3:9-11).  </a:t>
            </a:r>
          </a:p>
          <a:p>
            <a:pPr marL="576072" indent="-457200">
              <a:buFont typeface="+mj-lt"/>
              <a:buAutoNum type="arabicPeriod"/>
            </a:pPr>
            <a:endParaRPr lang="en-US" sz="2000" dirty="0"/>
          </a:p>
          <a:p>
            <a:pPr marL="576072" indent="-457200">
              <a:buFont typeface="+mj-lt"/>
              <a:buAutoNum type="arabicPeriod"/>
            </a:pPr>
            <a:endParaRPr lang="en-US" sz="2000" dirty="0"/>
          </a:p>
        </p:txBody>
      </p:sp>
      <p:sp>
        <p:nvSpPr>
          <p:cNvPr id="4" name="Date Placeholder 3">
            <a:extLst>
              <a:ext uri="{FF2B5EF4-FFF2-40B4-BE49-F238E27FC236}">
                <a16:creationId xmlns:a16="http://schemas.microsoft.com/office/drawing/2014/main" id="{9B5404F6-3690-1E49-B5FD-6BF26DB5B62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A45EBCC-A0A1-814C-A24D-AD4A6491D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1B672D-2935-C349-8A6D-E34DFCE4C953}"/>
              </a:ext>
            </a:extLst>
          </p:cNvPr>
          <p:cNvSpPr>
            <a:spLocks noGrp="1"/>
          </p:cNvSpPr>
          <p:nvPr>
            <p:ph type="sldNum" sz="quarter" idx="12"/>
          </p:nvPr>
        </p:nvSpPr>
        <p:spPr/>
        <p:txBody>
          <a:bodyPr/>
          <a:lstStyle/>
          <a:p>
            <a:fld id="{3F2CC1A4-3628-4009-A3B0-E0FB77C012B6}" type="slidenum">
              <a:rPr lang="en-US" smtClean="0"/>
              <a:pPr/>
              <a:t>11</a:t>
            </a:fld>
            <a:endParaRPr lang="en-US" dirty="0"/>
          </a:p>
        </p:txBody>
      </p:sp>
    </p:spTree>
    <p:extLst>
      <p:ext uri="{BB962C8B-B14F-4D97-AF65-F5344CB8AC3E}">
        <p14:creationId xmlns:p14="http://schemas.microsoft.com/office/powerpoint/2010/main" val="2718088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524000"/>
            <a:ext cx="9067800" cy="5449824"/>
          </a:xfrm>
        </p:spPr>
        <p:txBody>
          <a:bodyPr>
            <a:noAutofit/>
          </a:bodyPr>
          <a:lstStyle/>
          <a:p>
            <a:pPr marL="118872" indent="0">
              <a:buNone/>
            </a:pPr>
            <a:r>
              <a:rPr lang="en-US" sz="2000" dirty="0"/>
              <a:t>Peter’s theme in his second letter is a simple one: pursue spiritual maturity (knowledge) through the Word of God as a remedy for false teaching and a right response to heretics (2 Peter 1:3, 16). When false teachers begin to whisper their sweet words into the ears of immature Christians, the body of Christ begins to break apart, to lose what makes it distinctive in the first place—faith in the unique person and work of Jesus Christ.  Faith comes rom God’s Word and Peter repeatedly points to the Word of God as the primary means of growth for the Christian (1:4, 19–21; 3:1–2, 14–16).  He warns against false doctrine and encourages us to “grow in the grace and knowledge of our Lord and Savior Jesus Christ” (3:18).   Peter encouraged his readers to apply themselves to acquiring the true knowledge of God and living out the life of faith with “all diligence,” If we do not follow his advice, we will find the church being run by heretics, people who look to “exploit . . . with false words” (2:3).</a:t>
            </a:r>
          </a:p>
        </p:txBody>
      </p:sp>
      <p:sp>
        <p:nvSpPr>
          <p:cNvPr id="4" name="Date Placeholder 3">
            <a:extLst>
              <a:ext uri="{FF2B5EF4-FFF2-40B4-BE49-F238E27FC236}">
                <a16:creationId xmlns:a16="http://schemas.microsoft.com/office/drawing/2014/main" id="{F123EC05-A708-4541-8C6B-734F87716F1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A60E80-9AD6-254E-BACD-D9B646AFC2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A07B1B-3EDB-274F-B5D2-01578F5CB92B}"/>
              </a:ext>
            </a:extLst>
          </p:cNvPr>
          <p:cNvSpPr>
            <a:spLocks noGrp="1"/>
          </p:cNvSpPr>
          <p:nvPr>
            <p:ph type="sldNum" sz="quarter" idx="12"/>
          </p:nvPr>
        </p:nvSpPr>
        <p:spPr/>
        <p:txBody>
          <a:bodyPr/>
          <a:lstStyle/>
          <a:p>
            <a:fld id="{3F2CC1A4-3628-4009-A3B0-E0FB77C012B6}" type="slidenum">
              <a:rPr lang="en-US" smtClean="0"/>
              <a:pPr/>
              <a:t>12</a:t>
            </a:fld>
            <a:endParaRPr lang="en-US" dirty="0"/>
          </a:p>
        </p:txBody>
      </p:sp>
    </p:spTree>
    <p:extLst>
      <p:ext uri="{BB962C8B-B14F-4D97-AF65-F5344CB8AC3E}">
        <p14:creationId xmlns:p14="http://schemas.microsoft.com/office/powerpoint/2010/main" val="411258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Why is 2 Peter so important?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76400"/>
            <a:ext cx="8763000" cy="4724401"/>
          </a:xfrm>
        </p:spPr>
        <p:txBody>
          <a:bodyPr>
            <a:normAutofit fontScale="92500" lnSpcReduction="10000"/>
          </a:bodyPr>
          <a:lstStyle/>
          <a:p>
            <a:pPr marL="118872" indent="0">
              <a:buNone/>
            </a:pPr>
            <a:r>
              <a:rPr lang="en-US" sz="2400" dirty="0"/>
              <a:t>As with the recipients of Peter’s letter, we all go through difficult times. Those trials seem to hit us even harder when the source of the struggles comes from somewhere or someone close to us.  We know intuitively this is true in our personal lives: a rift in a marriage, an unwed daughter’s unexpected pregnancy, or an abusive relationship with a relative.  But it holds true within the church as well.</a:t>
            </a:r>
          </a:p>
          <a:p>
            <a:pPr marL="118872" indent="0">
              <a:buNone/>
            </a:pPr>
            <a:endParaRPr lang="en-US" sz="2400" dirty="0"/>
          </a:p>
          <a:p>
            <a:pPr marL="118872" indent="0">
              <a:buNone/>
            </a:pPr>
            <a:r>
              <a:rPr lang="en-US" sz="2400" dirty="0"/>
              <a:t>Believers can create dissension in multiple ways, particularly in the areas of relationships and theology.  To guard against that kind of discord—both in our families and our churches—God’s people need to know who He is. Our knowledge of God through His Word is the first line of defense against the conflicts that threaten to tear us apart. As Peter wrote: “Be on your guard so that you are not carried away by the error of unprincipled men . . . but grow in the grace and knowledge of our Lord and Savior Jesus Christ” (2 Peter 3:17–18).</a:t>
            </a:r>
          </a:p>
        </p:txBody>
      </p:sp>
      <p:sp>
        <p:nvSpPr>
          <p:cNvPr id="4" name="Date Placeholder 3">
            <a:extLst>
              <a:ext uri="{FF2B5EF4-FFF2-40B4-BE49-F238E27FC236}">
                <a16:creationId xmlns:a16="http://schemas.microsoft.com/office/drawing/2014/main" id="{90EB04A3-D713-704C-A735-1040D4DDED4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72AC2DD-D353-3343-917A-3F13F4D142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617BE0-6BF7-864F-AB5C-9860323D3457}"/>
              </a:ext>
            </a:extLst>
          </p:cNvPr>
          <p:cNvSpPr>
            <a:spLocks noGrp="1"/>
          </p:cNvSpPr>
          <p:nvPr>
            <p:ph type="sldNum" sz="quarter" idx="12"/>
          </p:nvPr>
        </p:nvSpPr>
        <p:spPr/>
        <p:txBody>
          <a:bodyPr/>
          <a:lstStyle/>
          <a:p>
            <a:fld id="{3F2CC1A4-3628-4009-A3B0-E0FB77C012B6}" type="slidenum">
              <a:rPr lang="en-US" smtClean="0"/>
              <a:pPr/>
              <a:t>13</a:t>
            </a:fld>
            <a:endParaRPr lang="en-US" dirty="0"/>
          </a:p>
        </p:txBody>
      </p:sp>
    </p:spTree>
    <p:extLst>
      <p:ext uri="{BB962C8B-B14F-4D97-AF65-F5344CB8AC3E}">
        <p14:creationId xmlns:p14="http://schemas.microsoft.com/office/powerpoint/2010/main" val="180335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F6A09-AB30-8347-921B-D42728F5216D}"/>
              </a:ext>
            </a:extLst>
          </p:cNvPr>
          <p:cNvSpPr>
            <a:spLocks noGrp="1"/>
          </p:cNvSpPr>
          <p:nvPr>
            <p:ph type="title"/>
          </p:nvPr>
        </p:nvSpPr>
        <p:spPr/>
        <p:txBody>
          <a:bodyPr>
            <a:normAutofit/>
          </a:bodyPr>
          <a:lstStyle/>
          <a:p>
            <a:r>
              <a:rPr lang="en-US" sz="3200" dirty="0"/>
              <a:t>How do I apply it?</a:t>
            </a:r>
          </a:p>
        </p:txBody>
      </p:sp>
      <p:sp>
        <p:nvSpPr>
          <p:cNvPr id="3" name="Content Placeholder 2">
            <a:extLst>
              <a:ext uri="{FF2B5EF4-FFF2-40B4-BE49-F238E27FC236}">
                <a16:creationId xmlns:a16="http://schemas.microsoft.com/office/drawing/2014/main" id="{13B33C26-DB34-BC43-9E81-F49ED55670BA}"/>
              </a:ext>
            </a:extLst>
          </p:cNvPr>
          <p:cNvSpPr>
            <a:spLocks noGrp="1"/>
          </p:cNvSpPr>
          <p:nvPr>
            <p:ph idx="1"/>
          </p:nvPr>
        </p:nvSpPr>
        <p:spPr>
          <a:xfrm>
            <a:off x="152400" y="1676400"/>
            <a:ext cx="8839200" cy="5026152"/>
          </a:xfrm>
        </p:spPr>
        <p:txBody>
          <a:bodyPr>
            <a:normAutofit fontScale="62500" lnSpcReduction="20000"/>
          </a:bodyPr>
          <a:lstStyle/>
          <a:p>
            <a:pPr marL="118872" indent="0">
              <a:buNone/>
            </a:pPr>
            <a:r>
              <a:rPr lang="en-US" dirty="0"/>
              <a:t>As with the recipients of Peter’s letter, we all go through difficult times.  Those trials seem to hit us even harder when the source of the struggles comes from somewhere or someone close to us.  We know intuitively this is true in our personal lives: a rift in a marriage, an unwed daughter’s unexpected pregnancy, or an abusive relationship with a relative.  But it holds true within the church as well.</a:t>
            </a:r>
          </a:p>
          <a:p>
            <a:pPr marL="118872" indent="0">
              <a:buNone/>
            </a:pPr>
            <a:endParaRPr lang="en-US" dirty="0"/>
          </a:p>
          <a:p>
            <a:pPr marL="118872" indent="0">
              <a:buNone/>
            </a:pPr>
            <a:r>
              <a:rPr lang="en-US" dirty="0"/>
              <a:t>Believers can create dissension in multiple ways, particularly in the areas of relationships and theology. To guard against that kind of discord—both in our families and our churches—God’s people need to know who He is.  Our knowledge of God through His Word is the first line of defense against the conflicts that threaten to tear us apart.  As Peter wrote: “…take care that you are not carried away with the error of lawless people and lose your own stability. 18 But grow in the grace and knowledge of our Lord and Savior Jesus Christ.” (2 Peter 3:17–18).</a:t>
            </a:r>
          </a:p>
          <a:p>
            <a:pPr marL="118872" indent="0">
              <a:buNone/>
            </a:pPr>
            <a:endParaRPr lang="en-US" dirty="0"/>
          </a:p>
          <a:p>
            <a:pPr marL="118872" indent="0">
              <a:buNone/>
            </a:pPr>
            <a:r>
              <a:rPr lang="en-US" dirty="0"/>
              <a:t>With that in mind, what means are you taking to grow in your faith? Let’s take the time to guard our minds with the proper knowledge of God so that we may not drift off from the path that God has laid out for us.</a:t>
            </a:r>
          </a:p>
        </p:txBody>
      </p:sp>
    </p:spTree>
    <p:extLst>
      <p:ext uri="{BB962C8B-B14F-4D97-AF65-F5344CB8AC3E}">
        <p14:creationId xmlns:p14="http://schemas.microsoft.com/office/powerpoint/2010/main" val="3484441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68F69-F4E1-5744-905D-0E1247E0E0A0}"/>
              </a:ext>
            </a:extLst>
          </p:cNvPr>
          <p:cNvSpPr>
            <a:spLocks noGrp="1"/>
          </p:cNvSpPr>
          <p:nvPr>
            <p:ph type="title" idx="4294967295"/>
          </p:nvPr>
        </p:nvSpPr>
        <p:spPr>
          <a:xfrm>
            <a:off x="76200" y="155575"/>
            <a:ext cx="8153400" cy="530225"/>
          </a:xfrm>
        </p:spPr>
        <p:txBody>
          <a:bodyPr>
            <a:normAutofit/>
          </a:bodyPr>
          <a:lstStyle/>
          <a:p>
            <a:r>
              <a:rPr lang="en-US" sz="2400" dirty="0"/>
              <a:t>Brief Outline</a:t>
            </a:r>
          </a:p>
        </p:txBody>
      </p:sp>
      <p:sp>
        <p:nvSpPr>
          <p:cNvPr id="3" name="Content Placeholder 2">
            <a:extLst>
              <a:ext uri="{FF2B5EF4-FFF2-40B4-BE49-F238E27FC236}">
                <a16:creationId xmlns:a16="http://schemas.microsoft.com/office/drawing/2014/main" id="{A78E8941-456F-2341-8110-302CC415D2E9}"/>
              </a:ext>
            </a:extLst>
          </p:cNvPr>
          <p:cNvSpPr>
            <a:spLocks noGrp="1"/>
          </p:cNvSpPr>
          <p:nvPr>
            <p:ph idx="4294967295"/>
          </p:nvPr>
        </p:nvSpPr>
        <p:spPr>
          <a:xfrm>
            <a:off x="304800" y="685800"/>
            <a:ext cx="8534400" cy="5715000"/>
          </a:xfrm>
        </p:spPr>
        <p:txBody>
          <a:bodyPr>
            <a:normAutofit fontScale="85000" lnSpcReduction="20000"/>
          </a:bodyPr>
          <a:lstStyle/>
          <a:p>
            <a:pPr marL="690372" indent="-571500">
              <a:buFont typeface="+mj-lt"/>
              <a:buAutoNum type="romanUcPeriod"/>
            </a:pPr>
            <a:r>
              <a:rPr lang="en-US" sz="2600" b="1" dirty="0"/>
              <a:t>Greeting: To those with the same kind of faith </a:t>
            </a:r>
            <a:r>
              <a:rPr lang="en-US" sz="2600" dirty="0"/>
              <a:t>(1:1-2)</a:t>
            </a:r>
          </a:p>
          <a:p>
            <a:pPr marL="690372" indent="-571500">
              <a:buFont typeface="+mj-lt"/>
              <a:buAutoNum type="romanUcPeriod"/>
            </a:pPr>
            <a:r>
              <a:rPr lang="en-US" sz="2600" b="1" dirty="0"/>
              <a:t>The true knowledge of Christ </a:t>
            </a:r>
            <a:r>
              <a:rPr lang="en-US" sz="2600" dirty="0"/>
              <a:t>(1:3-2:1)</a:t>
            </a:r>
          </a:p>
          <a:p>
            <a:pPr marL="982980" lvl="1" indent="-571500">
              <a:buFont typeface="+mj-lt"/>
              <a:buAutoNum type="alphaUcPeriod"/>
            </a:pPr>
            <a:r>
              <a:rPr lang="en-US" sz="2400" dirty="0"/>
              <a:t>Things pertaining to life and godliness (1:3-9)</a:t>
            </a:r>
          </a:p>
          <a:p>
            <a:pPr marL="982980" lvl="1" indent="-571500">
              <a:buFont typeface="+mj-lt"/>
              <a:buAutoNum type="alphaUcPeriod"/>
            </a:pPr>
            <a:r>
              <a:rPr lang="en-US" sz="2400" dirty="0"/>
              <a:t>Entrance into the eternal kingdom (1:10-11)</a:t>
            </a:r>
          </a:p>
          <a:p>
            <a:pPr marL="982980" lvl="1" indent="-571500">
              <a:buFont typeface="+mj-lt"/>
              <a:buAutoNum type="alphaUcPeriod"/>
            </a:pPr>
            <a:r>
              <a:rPr lang="en-US" sz="2400" dirty="0"/>
              <a:t>By way of reminder (1:12-15)</a:t>
            </a:r>
          </a:p>
          <a:p>
            <a:pPr marL="982980" lvl="1" indent="-571500">
              <a:buFont typeface="+mj-lt"/>
              <a:buAutoNum type="alphaUcPeriod"/>
            </a:pPr>
            <a:r>
              <a:rPr lang="en-US" sz="2400" dirty="0"/>
              <a:t>“Eyewitness of His Majesty” (1:16-18)</a:t>
            </a:r>
          </a:p>
          <a:p>
            <a:pPr marL="982980" lvl="1" indent="-571500">
              <a:buFont typeface="+mj-lt"/>
              <a:buAutoNum type="alphaUcPeriod"/>
            </a:pPr>
            <a:r>
              <a:rPr lang="en-US" sz="2400" dirty="0"/>
              <a:t>The authority and inspiration of Scripture (1:19-21)</a:t>
            </a:r>
          </a:p>
          <a:p>
            <a:pPr marL="690372" indent="-571500">
              <a:buFont typeface="+mj-lt"/>
              <a:buAutoNum type="romanUcPeriod"/>
            </a:pPr>
            <a:r>
              <a:rPr lang="en-US" sz="2600" b="1" dirty="0"/>
              <a:t>The False Teachers </a:t>
            </a:r>
            <a:r>
              <a:rPr lang="en-US" sz="2600" dirty="0"/>
              <a:t>(2:1-22)</a:t>
            </a:r>
          </a:p>
          <a:p>
            <a:pPr marL="982980" lvl="1" indent="-571500">
              <a:buFont typeface="+mj-lt"/>
              <a:buAutoNum type="alphaUcPeriod"/>
            </a:pPr>
            <a:r>
              <a:rPr lang="en-US" sz="2200" dirty="0"/>
              <a:t>Warning against false teachers (2:1-3)</a:t>
            </a:r>
          </a:p>
          <a:p>
            <a:pPr marL="982980" lvl="1" indent="-571500">
              <a:buFont typeface="+mj-lt"/>
              <a:buAutoNum type="alphaUcPeriod"/>
            </a:pPr>
            <a:r>
              <a:rPr lang="en-US" sz="2200" dirty="0"/>
              <a:t>The certainty of God’s judgment (2:4-10a)</a:t>
            </a:r>
          </a:p>
          <a:p>
            <a:pPr marL="982980" lvl="1" indent="-571500">
              <a:buFont typeface="+mj-lt"/>
              <a:buAutoNum type="alphaUcPeriod"/>
            </a:pPr>
            <a:r>
              <a:rPr lang="en-US" sz="2200" dirty="0"/>
              <a:t>The character of false teachers (2:10b-16)</a:t>
            </a:r>
          </a:p>
          <a:p>
            <a:pPr marL="982980" lvl="1" indent="-571500">
              <a:buFont typeface="+mj-lt"/>
              <a:buAutoNum type="alphaUcPeriod"/>
            </a:pPr>
            <a:r>
              <a:rPr lang="en-US" sz="2200" dirty="0"/>
              <a:t>Promising freedom while slaves of corruption (2:17-22)</a:t>
            </a:r>
            <a:endParaRPr lang="en-US" sz="2000" dirty="0"/>
          </a:p>
          <a:p>
            <a:pPr marL="690372" indent="-571500">
              <a:buFont typeface="+mj-lt"/>
              <a:buAutoNum type="romanUcPeriod"/>
            </a:pPr>
            <a:r>
              <a:rPr lang="en-US" sz="2600" b="1" dirty="0"/>
              <a:t>The Second Coming of Christ </a:t>
            </a:r>
            <a:r>
              <a:rPr lang="en-US" sz="2600" dirty="0"/>
              <a:t>(3:1-16)</a:t>
            </a:r>
          </a:p>
          <a:p>
            <a:pPr marL="982980" lvl="1" indent="-571500">
              <a:buFont typeface="+mj-lt"/>
              <a:buAutoNum type="alphaUcPeriod"/>
            </a:pPr>
            <a:r>
              <a:rPr lang="en-US" sz="2400" dirty="0"/>
              <a:t>“Stirring up your sincere mind” (3:1-2)</a:t>
            </a:r>
          </a:p>
          <a:p>
            <a:pPr marL="982980" lvl="1" indent="-571500">
              <a:buFont typeface="+mj-lt"/>
              <a:buAutoNum type="alphaUcPeriod"/>
            </a:pPr>
            <a:r>
              <a:rPr lang="en-US" sz="2400" dirty="0"/>
              <a:t>“Where is the promise of His coming” (3:3-7)</a:t>
            </a:r>
          </a:p>
          <a:p>
            <a:pPr marL="982980" lvl="1" indent="-571500">
              <a:buFont typeface="+mj-lt"/>
              <a:buAutoNum type="alphaUcPeriod"/>
            </a:pPr>
            <a:r>
              <a:rPr lang="en-US" sz="2400" dirty="0"/>
              <a:t>“The day of the Lord” (3:8-10)</a:t>
            </a:r>
          </a:p>
          <a:p>
            <a:pPr marL="982980" lvl="1" indent="-571500">
              <a:buFont typeface="+mj-lt"/>
              <a:buAutoNum type="alphaUcPeriod"/>
            </a:pPr>
            <a:r>
              <a:rPr lang="en-US" sz="2400" dirty="0"/>
              <a:t>Holy living in view od the day of the Lord (3:11-13)</a:t>
            </a:r>
          </a:p>
          <a:p>
            <a:pPr marL="982980" lvl="1" indent="-571500">
              <a:buFont typeface="+mj-lt"/>
              <a:buAutoNum type="alphaUcPeriod"/>
            </a:pPr>
            <a:r>
              <a:rPr lang="en-US" sz="2400" dirty="0"/>
              <a:t>A call for diligence (3:14-16)</a:t>
            </a:r>
          </a:p>
          <a:p>
            <a:pPr marL="690372" indent="-571500">
              <a:buFont typeface="+mj-lt"/>
              <a:buAutoNum type="romanUcPeriod"/>
            </a:pPr>
            <a:r>
              <a:rPr lang="en-US" sz="2600" b="1" dirty="0"/>
              <a:t>A Final admonition </a:t>
            </a:r>
            <a:r>
              <a:rPr lang="en-US" sz="2600" dirty="0"/>
              <a:t>(3:17-18)</a:t>
            </a:r>
            <a:endParaRPr lang="en-US" sz="2600" b="1" dirty="0"/>
          </a:p>
          <a:p>
            <a:pPr marL="690372" indent="-571500">
              <a:buFont typeface="+mj-lt"/>
              <a:buAutoNum type="romanUcPeriod"/>
            </a:pPr>
            <a:endParaRPr lang="en-US" sz="2200" dirty="0"/>
          </a:p>
        </p:txBody>
      </p:sp>
    </p:spTree>
    <p:extLst>
      <p:ext uri="{BB962C8B-B14F-4D97-AF65-F5344CB8AC3E}">
        <p14:creationId xmlns:p14="http://schemas.microsoft.com/office/powerpoint/2010/main" val="3724230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8A7FC-5EEF-B14E-9996-B3903B94E4E6}"/>
              </a:ext>
            </a:extLst>
          </p:cNvPr>
          <p:cNvSpPr>
            <a:spLocks noGrp="1"/>
          </p:cNvSpPr>
          <p:nvPr>
            <p:ph type="title"/>
          </p:nvPr>
        </p:nvSpPr>
        <p:spPr/>
        <p:txBody>
          <a:bodyPr>
            <a:normAutofit/>
          </a:bodyPr>
          <a:lstStyle/>
          <a:p>
            <a:r>
              <a:rPr lang="en-US" sz="3200" dirty="0"/>
              <a:t>The relationship between 2 Peter and Jude </a:t>
            </a:r>
          </a:p>
        </p:txBody>
      </p:sp>
      <p:sp>
        <p:nvSpPr>
          <p:cNvPr id="3" name="Content Placeholder 2">
            <a:extLst>
              <a:ext uri="{FF2B5EF4-FFF2-40B4-BE49-F238E27FC236}">
                <a16:creationId xmlns:a16="http://schemas.microsoft.com/office/drawing/2014/main" id="{C94C89C4-0046-C242-BBF7-EF27E7A69407}"/>
              </a:ext>
            </a:extLst>
          </p:cNvPr>
          <p:cNvSpPr>
            <a:spLocks noGrp="1"/>
          </p:cNvSpPr>
          <p:nvPr>
            <p:ph idx="1"/>
          </p:nvPr>
        </p:nvSpPr>
        <p:spPr>
          <a:xfrm>
            <a:off x="76200" y="1600200"/>
            <a:ext cx="8915400" cy="5102352"/>
          </a:xfrm>
        </p:spPr>
        <p:txBody>
          <a:bodyPr>
            <a:normAutofit/>
          </a:bodyPr>
          <a:lstStyle/>
          <a:p>
            <a:pPr marL="118872" indent="0">
              <a:buNone/>
            </a:pPr>
            <a:r>
              <a:rPr lang="en-US" sz="2100" dirty="0"/>
              <a:t>“The similarities between Peter’s description of the ”false teachers among you” (2:1) and Jude’s description “ungodly persons who turn the grace of God into licentiousness” (Jude 4) are striking.  It is hardly unexpected that teachers of a common stripe troubled churches that were known to Peter and Jude.  What is unexpected is the language agreements.  Peter and Jude use the same arguments, the same examples to illustrate, and the same choice of unusual words and word combinations.  Peter reasoned that if God did not spare the angels, if He did not spare the world of Noah’s day, if He did not spare Sodom and Gomorrah, then neither would He spare the immoral people who had infiltrated the church (2:4-9).  Jude reasoned the same way.  His examples were the Israelites when they came from Egypt, angels, and Sodom and Gomorrah.  When the Greek of the two letters are laid beside one another, the similarities are so great that many believe there must be some literary relationship between them.”  </a:t>
            </a:r>
            <a:r>
              <a:rPr lang="en-US" sz="1600" dirty="0"/>
              <a:t>--- Duane Warden, Truth for Today, 1 &amp; 2 Peter and Jude, page 313.  </a:t>
            </a:r>
            <a:endParaRPr lang="en-US" sz="2000" dirty="0"/>
          </a:p>
        </p:txBody>
      </p:sp>
    </p:spTree>
    <p:extLst>
      <p:ext uri="{BB962C8B-B14F-4D97-AF65-F5344CB8AC3E}">
        <p14:creationId xmlns:p14="http://schemas.microsoft.com/office/powerpoint/2010/main" val="3763786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92D2BA5-A64B-AF45-8283-E7102E24432D}"/>
              </a:ext>
            </a:extLst>
          </p:cNvPr>
          <p:cNvGraphicFramePr>
            <a:graphicFrameLocks noGrp="1"/>
          </p:cNvGraphicFramePr>
          <p:nvPr>
            <p:extLst>
              <p:ext uri="{D42A27DB-BD31-4B8C-83A1-F6EECF244321}">
                <p14:modId xmlns:p14="http://schemas.microsoft.com/office/powerpoint/2010/main" val="3869659251"/>
              </p:ext>
            </p:extLst>
          </p:nvPr>
        </p:nvGraphicFramePr>
        <p:xfrm>
          <a:off x="14056" y="533400"/>
          <a:ext cx="9129944" cy="6324594"/>
        </p:xfrm>
        <a:graphic>
          <a:graphicData uri="http://schemas.openxmlformats.org/drawingml/2006/table">
            <a:tbl>
              <a:tblPr firstRow="1" bandRow="1">
                <a:tableStyleId>{5940675A-B579-460E-94D1-54222C63F5DA}</a:tableStyleId>
              </a:tblPr>
              <a:tblGrid>
                <a:gridCol w="1065160">
                  <a:extLst>
                    <a:ext uri="{9D8B030D-6E8A-4147-A177-3AD203B41FA5}">
                      <a16:colId xmlns:a16="http://schemas.microsoft.com/office/drawing/2014/main" val="3354357577"/>
                    </a:ext>
                  </a:extLst>
                </a:gridCol>
                <a:gridCol w="6769384">
                  <a:extLst>
                    <a:ext uri="{9D8B030D-6E8A-4147-A177-3AD203B41FA5}">
                      <a16:colId xmlns:a16="http://schemas.microsoft.com/office/drawing/2014/main" val="422733033"/>
                    </a:ext>
                  </a:extLst>
                </a:gridCol>
                <a:gridCol w="1295400">
                  <a:extLst>
                    <a:ext uri="{9D8B030D-6E8A-4147-A177-3AD203B41FA5}">
                      <a16:colId xmlns:a16="http://schemas.microsoft.com/office/drawing/2014/main" val="2790482324"/>
                    </a:ext>
                  </a:extLst>
                </a:gridCol>
              </a:tblGrid>
              <a:tr h="480729">
                <a:tc>
                  <a:txBody>
                    <a:bodyPr/>
                    <a:lstStyle/>
                    <a:p>
                      <a:pPr algn="ctr"/>
                      <a:r>
                        <a:rPr lang="en-US" sz="2400" b="1" dirty="0"/>
                        <a:t>Jude</a:t>
                      </a:r>
                    </a:p>
                  </a:txBody>
                  <a:tcPr/>
                </a:tc>
                <a:tc>
                  <a:txBody>
                    <a:bodyPr/>
                    <a:lstStyle/>
                    <a:p>
                      <a:endParaRPr lang="en-US" dirty="0"/>
                    </a:p>
                  </a:txBody>
                  <a:tcPr/>
                </a:tc>
                <a:tc>
                  <a:txBody>
                    <a:bodyPr/>
                    <a:lstStyle/>
                    <a:p>
                      <a:pPr algn="ctr"/>
                      <a:r>
                        <a:rPr lang="en-US" sz="2400" b="1" dirty="0"/>
                        <a:t>2 Peter</a:t>
                      </a:r>
                    </a:p>
                  </a:txBody>
                  <a:tcPr/>
                </a:tc>
                <a:extLst>
                  <a:ext uri="{0D108BD9-81ED-4DB2-BD59-A6C34878D82A}">
                    <a16:rowId xmlns:a16="http://schemas.microsoft.com/office/drawing/2014/main" val="94961557"/>
                  </a:ext>
                </a:extLst>
              </a:tr>
              <a:tr h="389591">
                <a:tc>
                  <a:txBody>
                    <a:bodyPr/>
                    <a:lstStyle/>
                    <a:p>
                      <a:pPr algn="ctr"/>
                      <a:r>
                        <a:rPr lang="en-US" dirty="0"/>
                        <a:t>4</a:t>
                      </a:r>
                    </a:p>
                  </a:txBody>
                  <a:tcPr/>
                </a:tc>
                <a:tc>
                  <a:txBody>
                    <a:bodyPr/>
                    <a:lstStyle/>
                    <a:p>
                      <a:r>
                        <a:rPr lang="en-US" dirty="0"/>
                        <a:t>False Teachers deny the Master</a:t>
                      </a:r>
                    </a:p>
                  </a:txBody>
                  <a:tcPr/>
                </a:tc>
                <a:tc>
                  <a:txBody>
                    <a:bodyPr/>
                    <a:lstStyle/>
                    <a:p>
                      <a:pPr algn="ctr"/>
                      <a:r>
                        <a:rPr lang="en-US" dirty="0"/>
                        <a:t>2:1</a:t>
                      </a:r>
                    </a:p>
                  </a:txBody>
                  <a:tcPr/>
                </a:tc>
                <a:extLst>
                  <a:ext uri="{0D108BD9-81ED-4DB2-BD59-A6C34878D82A}">
                    <a16:rowId xmlns:a16="http://schemas.microsoft.com/office/drawing/2014/main" val="1696323844"/>
                  </a:ext>
                </a:extLst>
              </a:tr>
              <a:tr h="389591">
                <a:tc>
                  <a:txBody>
                    <a:bodyPr/>
                    <a:lstStyle/>
                    <a:p>
                      <a:pPr algn="ctr"/>
                      <a:r>
                        <a:rPr lang="en-US" dirty="0"/>
                        <a:t>4</a:t>
                      </a:r>
                    </a:p>
                  </a:txBody>
                  <a:tcPr/>
                </a:tc>
                <a:tc>
                  <a:txBody>
                    <a:bodyPr/>
                    <a:lstStyle/>
                    <a:p>
                      <a:r>
                        <a:rPr lang="en-US" dirty="0"/>
                        <a:t>Their condemnation was determined long ago</a:t>
                      </a:r>
                    </a:p>
                  </a:txBody>
                  <a:tcPr/>
                </a:tc>
                <a:tc>
                  <a:txBody>
                    <a:bodyPr/>
                    <a:lstStyle/>
                    <a:p>
                      <a:pPr algn="ctr"/>
                      <a:r>
                        <a:rPr lang="en-US" dirty="0"/>
                        <a:t>2:3</a:t>
                      </a:r>
                    </a:p>
                  </a:txBody>
                  <a:tcPr/>
                </a:tc>
                <a:extLst>
                  <a:ext uri="{0D108BD9-81ED-4DB2-BD59-A6C34878D82A}">
                    <a16:rowId xmlns:a16="http://schemas.microsoft.com/office/drawing/2014/main" val="3593277023"/>
                  </a:ext>
                </a:extLst>
              </a:tr>
              <a:tr h="389591">
                <a:tc>
                  <a:txBody>
                    <a:bodyPr/>
                    <a:lstStyle/>
                    <a:p>
                      <a:pPr algn="ctr"/>
                      <a:r>
                        <a:rPr lang="en-US" dirty="0"/>
                        <a:t>6</a:t>
                      </a:r>
                    </a:p>
                  </a:txBody>
                  <a:tcPr/>
                </a:tc>
                <a:tc>
                  <a:txBody>
                    <a:bodyPr/>
                    <a:lstStyle/>
                    <a:p>
                      <a:r>
                        <a:rPr lang="en-US" dirty="0"/>
                        <a:t>Rebellious angels are kept in bonds until judgement</a:t>
                      </a:r>
                    </a:p>
                  </a:txBody>
                  <a:tcPr/>
                </a:tc>
                <a:tc>
                  <a:txBody>
                    <a:bodyPr/>
                    <a:lstStyle/>
                    <a:p>
                      <a:pPr algn="ctr"/>
                      <a:r>
                        <a:rPr lang="en-US" dirty="0"/>
                        <a:t>2:4</a:t>
                      </a:r>
                    </a:p>
                  </a:txBody>
                  <a:tcPr/>
                </a:tc>
                <a:extLst>
                  <a:ext uri="{0D108BD9-81ED-4DB2-BD59-A6C34878D82A}">
                    <a16:rowId xmlns:a16="http://schemas.microsoft.com/office/drawing/2014/main" val="3186593510"/>
                  </a:ext>
                </a:extLst>
              </a:tr>
              <a:tr h="389591">
                <a:tc>
                  <a:txBody>
                    <a:bodyPr/>
                    <a:lstStyle/>
                    <a:p>
                      <a:pPr algn="ctr"/>
                      <a:r>
                        <a:rPr lang="en-US" dirty="0"/>
                        <a:t>7</a:t>
                      </a:r>
                    </a:p>
                  </a:txBody>
                  <a:tcPr/>
                </a:tc>
                <a:tc>
                  <a:txBody>
                    <a:bodyPr/>
                    <a:lstStyle/>
                    <a:p>
                      <a:r>
                        <a:rPr lang="en-US" dirty="0"/>
                        <a:t>Sodom and Gomorrah serve as examples of judgment</a:t>
                      </a:r>
                    </a:p>
                  </a:txBody>
                  <a:tcPr/>
                </a:tc>
                <a:tc>
                  <a:txBody>
                    <a:bodyPr/>
                    <a:lstStyle/>
                    <a:p>
                      <a:pPr algn="ctr"/>
                      <a:r>
                        <a:rPr lang="en-US" dirty="0"/>
                        <a:t>2:6</a:t>
                      </a:r>
                    </a:p>
                  </a:txBody>
                  <a:tcPr/>
                </a:tc>
                <a:extLst>
                  <a:ext uri="{0D108BD9-81ED-4DB2-BD59-A6C34878D82A}">
                    <a16:rowId xmlns:a16="http://schemas.microsoft.com/office/drawing/2014/main" val="2243765659"/>
                  </a:ext>
                </a:extLst>
              </a:tr>
              <a:tr h="389591">
                <a:tc>
                  <a:txBody>
                    <a:bodyPr/>
                    <a:lstStyle/>
                    <a:p>
                      <a:pPr algn="ctr"/>
                      <a:r>
                        <a:rPr lang="en-US" dirty="0"/>
                        <a:t>8</a:t>
                      </a:r>
                    </a:p>
                  </a:txBody>
                  <a:tcPr/>
                </a:tc>
                <a:tc>
                  <a:txBody>
                    <a:bodyPr/>
                    <a:lstStyle/>
                    <a:p>
                      <a:r>
                        <a:rPr lang="en-US" dirty="0"/>
                        <a:t>These men defile their flesh and reject authority</a:t>
                      </a:r>
                    </a:p>
                  </a:txBody>
                  <a:tcPr/>
                </a:tc>
                <a:tc>
                  <a:txBody>
                    <a:bodyPr/>
                    <a:lstStyle/>
                    <a:p>
                      <a:pPr algn="ctr"/>
                      <a:r>
                        <a:rPr lang="en-US" dirty="0"/>
                        <a:t>2:10</a:t>
                      </a:r>
                    </a:p>
                  </a:txBody>
                  <a:tcPr/>
                </a:tc>
                <a:extLst>
                  <a:ext uri="{0D108BD9-81ED-4DB2-BD59-A6C34878D82A}">
                    <a16:rowId xmlns:a16="http://schemas.microsoft.com/office/drawing/2014/main" val="2833416958"/>
                  </a:ext>
                </a:extLst>
              </a:tr>
              <a:tr h="389591">
                <a:tc>
                  <a:txBody>
                    <a:bodyPr/>
                    <a:lstStyle/>
                    <a:p>
                      <a:pPr algn="ctr"/>
                      <a:r>
                        <a:rPr lang="en-US" dirty="0"/>
                        <a:t>9</a:t>
                      </a:r>
                    </a:p>
                  </a:txBody>
                  <a:tcPr/>
                </a:tc>
                <a:tc>
                  <a:txBody>
                    <a:bodyPr/>
                    <a:lstStyle/>
                    <a:p>
                      <a:r>
                        <a:rPr lang="en-US" dirty="0"/>
                        <a:t>Angels do not bring a railing judgment on others</a:t>
                      </a:r>
                    </a:p>
                  </a:txBody>
                  <a:tcPr/>
                </a:tc>
                <a:tc>
                  <a:txBody>
                    <a:bodyPr/>
                    <a:lstStyle/>
                    <a:p>
                      <a:pPr algn="ctr"/>
                      <a:r>
                        <a:rPr lang="en-US" dirty="0"/>
                        <a:t>2:11</a:t>
                      </a:r>
                    </a:p>
                  </a:txBody>
                  <a:tcPr/>
                </a:tc>
                <a:extLst>
                  <a:ext uri="{0D108BD9-81ED-4DB2-BD59-A6C34878D82A}">
                    <a16:rowId xmlns:a16="http://schemas.microsoft.com/office/drawing/2014/main" val="2145011036"/>
                  </a:ext>
                </a:extLst>
              </a:tr>
              <a:tr h="389591">
                <a:tc>
                  <a:txBody>
                    <a:bodyPr/>
                    <a:lstStyle/>
                    <a:p>
                      <a:pPr algn="ctr"/>
                      <a:r>
                        <a:rPr lang="en-US" dirty="0"/>
                        <a:t>10</a:t>
                      </a:r>
                    </a:p>
                  </a:txBody>
                  <a:tcPr/>
                </a:tc>
                <a:tc>
                  <a:txBody>
                    <a:bodyPr/>
                    <a:lstStyle/>
                    <a:p>
                      <a:r>
                        <a:rPr lang="en-US" dirty="0"/>
                        <a:t>These men revile what they do not understand</a:t>
                      </a:r>
                    </a:p>
                  </a:txBody>
                  <a:tcPr/>
                </a:tc>
                <a:tc>
                  <a:txBody>
                    <a:bodyPr/>
                    <a:lstStyle/>
                    <a:p>
                      <a:pPr algn="ctr"/>
                      <a:r>
                        <a:rPr lang="en-US" dirty="0"/>
                        <a:t>2:12</a:t>
                      </a:r>
                    </a:p>
                  </a:txBody>
                  <a:tcPr/>
                </a:tc>
                <a:extLst>
                  <a:ext uri="{0D108BD9-81ED-4DB2-BD59-A6C34878D82A}">
                    <a16:rowId xmlns:a16="http://schemas.microsoft.com/office/drawing/2014/main" val="2834458117"/>
                  </a:ext>
                </a:extLst>
              </a:tr>
              <a:tr h="389591">
                <a:tc>
                  <a:txBody>
                    <a:bodyPr/>
                    <a:lstStyle/>
                    <a:p>
                      <a:pPr algn="ctr"/>
                      <a:r>
                        <a:rPr lang="en-US" dirty="0"/>
                        <a:t>10</a:t>
                      </a:r>
                    </a:p>
                  </a:txBody>
                  <a:tcPr/>
                </a:tc>
                <a:tc>
                  <a:txBody>
                    <a:bodyPr/>
                    <a:lstStyle/>
                    <a:p>
                      <a:r>
                        <a:rPr lang="en-US" dirty="0"/>
                        <a:t>They are creatures of instinct, unreasoning animals</a:t>
                      </a:r>
                    </a:p>
                  </a:txBody>
                  <a:tcPr/>
                </a:tc>
                <a:tc>
                  <a:txBody>
                    <a:bodyPr/>
                    <a:lstStyle/>
                    <a:p>
                      <a:pPr algn="ctr"/>
                      <a:r>
                        <a:rPr lang="en-US" dirty="0"/>
                        <a:t>2:12</a:t>
                      </a:r>
                    </a:p>
                  </a:txBody>
                  <a:tcPr/>
                </a:tc>
                <a:extLst>
                  <a:ext uri="{0D108BD9-81ED-4DB2-BD59-A6C34878D82A}">
                    <a16:rowId xmlns:a16="http://schemas.microsoft.com/office/drawing/2014/main" val="1416365395"/>
                  </a:ext>
                </a:extLst>
              </a:tr>
              <a:tr h="389591">
                <a:tc>
                  <a:txBody>
                    <a:bodyPr/>
                    <a:lstStyle/>
                    <a:p>
                      <a:pPr algn="ctr"/>
                      <a:r>
                        <a:rPr lang="en-US" dirty="0"/>
                        <a:t>11</a:t>
                      </a:r>
                    </a:p>
                  </a:txBody>
                  <a:tcPr/>
                </a:tc>
                <a:tc>
                  <a:txBody>
                    <a:bodyPr/>
                    <a:lstStyle/>
                    <a:p>
                      <a:r>
                        <a:rPr lang="en-US" dirty="0"/>
                        <a:t>They follow the error of Balaam</a:t>
                      </a:r>
                    </a:p>
                  </a:txBody>
                  <a:tcPr/>
                </a:tc>
                <a:tc>
                  <a:txBody>
                    <a:bodyPr/>
                    <a:lstStyle/>
                    <a:p>
                      <a:pPr algn="ctr"/>
                      <a:r>
                        <a:rPr lang="en-US" dirty="0"/>
                        <a:t>2:15</a:t>
                      </a:r>
                    </a:p>
                  </a:txBody>
                  <a:tcPr/>
                </a:tc>
                <a:extLst>
                  <a:ext uri="{0D108BD9-81ED-4DB2-BD59-A6C34878D82A}">
                    <a16:rowId xmlns:a16="http://schemas.microsoft.com/office/drawing/2014/main" val="780077749"/>
                  </a:ext>
                </a:extLst>
              </a:tr>
              <a:tr h="389591">
                <a:tc>
                  <a:txBody>
                    <a:bodyPr/>
                    <a:lstStyle/>
                    <a:p>
                      <a:pPr algn="ctr"/>
                      <a:r>
                        <a:rPr lang="en-US" dirty="0"/>
                        <a:t>12</a:t>
                      </a:r>
                    </a:p>
                  </a:txBody>
                  <a:tcPr/>
                </a:tc>
                <a:tc>
                  <a:txBody>
                    <a:bodyPr/>
                    <a:lstStyle/>
                    <a:p>
                      <a:r>
                        <a:rPr lang="en-US" dirty="0"/>
                        <a:t>They are hidden reefs when they feast with you</a:t>
                      </a:r>
                    </a:p>
                  </a:txBody>
                  <a:tcPr/>
                </a:tc>
                <a:tc>
                  <a:txBody>
                    <a:bodyPr/>
                    <a:lstStyle/>
                    <a:p>
                      <a:pPr algn="ctr"/>
                      <a:r>
                        <a:rPr lang="en-US" dirty="0"/>
                        <a:t>2:13</a:t>
                      </a:r>
                    </a:p>
                  </a:txBody>
                  <a:tcPr/>
                </a:tc>
                <a:extLst>
                  <a:ext uri="{0D108BD9-81ED-4DB2-BD59-A6C34878D82A}">
                    <a16:rowId xmlns:a16="http://schemas.microsoft.com/office/drawing/2014/main" val="2816342706"/>
                  </a:ext>
                </a:extLst>
              </a:tr>
              <a:tr h="389591">
                <a:tc>
                  <a:txBody>
                    <a:bodyPr/>
                    <a:lstStyle/>
                    <a:p>
                      <a:pPr algn="ctr"/>
                      <a:r>
                        <a:rPr lang="en-US" dirty="0"/>
                        <a:t>12</a:t>
                      </a:r>
                    </a:p>
                  </a:txBody>
                  <a:tcPr/>
                </a:tc>
                <a:tc>
                  <a:txBody>
                    <a:bodyPr/>
                    <a:lstStyle/>
                    <a:p>
                      <a:r>
                        <a:rPr lang="en-US" dirty="0"/>
                        <a:t>They are waterless clouds carried by winds</a:t>
                      </a:r>
                    </a:p>
                  </a:txBody>
                  <a:tcPr/>
                </a:tc>
                <a:tc>
                  <a:txBody>
                    <a:bodyPr/>
                    <a:lstStyle/>
                    <a:p>
                      <a:pPr algn="ctr"/>
                      <a:r>
                        <a:rPr lang="en-US" dirty="0"/>
                        <a:t>2:17</a:t>
                      </a:r>
                    </a:p>
                  </a:txBody>
                  <a:tcPr/>
                </a:tc>
                <a:extLst>
                  <a:ext uri="{0D108BD9-81ED-4DB2-BD59-A6C34878D82A}">
                    <a16:rowId xmlns:a16="http://schemas.microsoft.com/office/drawing/2014/main" val="4037458060"/>
                  </a:ext>
                </a:extLst>
              </a:tr>
              <a:tr h="389591">
                <a:tc>
                  <a:txBody>
                    <a:bodyPr/>
                    <a:lstStyle/>
                    <a:p>
                      <a:pPr algn="ctr"/>
                      <a:r>
                        <a:rPr lang="en-US" dirty="0"/>
                        <a:t>13</a:t>
                      </a:r>
                    </a:p>
                  </a:txBody>
                  <a:tcPr/>
                </a:tc>
                <a:tc>
                  <a:txBody>
                    <a:bodyPr/>
                    <a:lstStyle/>
                    <a:p>
                      <a:r>
                        <a:rPr lang="en-US" dirty="0"/>
                        <a:t>For them the black darkness has been reserved</a:t>
                      </a:r>
                    </a:p>
                  </a:txBody>
                  <a:tcPr/>
                </a:tc>
                <a:tc>
                  <a:txBody>
                    <a:bodyPr/>
                    <a:lstStyle/>
                    <a:p>
                      <a:pPr algn="ctr"/>
                      <a:r>
                        <a:rPr lang="en-US" dirty="0"/>
                        <a:t>2:17</a:t>
                      </a:r>
                    </a:p>
                  </a:txBody>
                  <a:tcPr/>
                </a:tc>
                <a:extLst>
                  <a:ext uri="{0D108BD9-81ED-4DB2-BD59-A6C34878D82A}">
                    <a16:rowId xmlns:a16="http://schemas.microsoft.com/office/drawing/2014/main" val="403586389"/>
                  </a:ext>
                </a:extLst>
              </a:tr>
              <a:tr h="389591">
                <a:tc>
                  <a:txBody>
                    <a:bodyPr/>
                    <a:lstStyle/>
                    <a:p>
                      <a:pPr algn="ctr"/>
                      <a:r>
                        <a:rPr lang="en-US" dirty="0"/>
                        <a:t>16</a:t>
                      </a:r>
                    </a:p>
                  </a:txBody>
                  <a:tcPr/>
                </a:tc>
                <a:tc>
                  <a:txBody>
                    <a:bodyPr/>
                    <a:lstStyle/>
                    <a:p>
                      <a:r>
                        <a:rPr lang="en-US" dirty="0"/>
                        <a:t>They follow their own lusts and speak arrogantly</a:t>
                      </a:r>
                    </a:p>
                  </a:txBody>
                  <a:tcPr/>
                </a:tc>
                <a:tc>
                  <a:txBody>
                    <a:bodyPr/>
                    <a:lstStyle/>
                    <a:p>
                      <a:pPr algn="ctr"/>
                      <a:r>
                        <a:rPr lang="en-US" dirty="0"/>
                        <a:t>2:18</a:t>
                      </a:r>
                    </a:p>
                  </a:txBody>
                  <a:tcPr/>
                </a:tc>
                <a:extLst>
                  <a:ext uri="{0D108BD9-81ED-4DB2-BD59-A6C34878D82A}">
                    <a16:rowId xmlns:a16="http://schemas.microsoft.com/office/drawing/2014/main" val="1172079537"/>
                  </a:ext>
                </a:extLst>
              </a:tr>
              <a:tr h="389591">
                <a:tc>
                  <a:txBody>
                    <a:bodyPr/>
                    <a:lstStyle/>
                    <a:p>
                      <a:pPr algn="ctr"/>
                      <a:r>
                        <a:rPr lang="en-US" dirty="0"/>
                        <a:t>17</a:t>
                      </a:r>
                    </a:p>
                  </a:txBody>
                  <a:tcPr/>
                </a:tc>
                <a:tc>
                  <a:txBody>
                    <a:bodyPr/>
                    <a:lstStyle/>
                    <a:p>
                      <a:r>
                        <a:rPr lang="en-US" dirty="0"/>
                        <a:t>Remember the words spoken by the apostles</a:t>
                      </a:r>
                    </a:p>
                  </a:txBody>
                  <a:tcPr/>
                </a:tc>
                <a:tc>
                  <a:txBody>
                    <a:bodyPr/>
                    <a:lstStyle/>
                    <a:p>
                      <a:pPr algn="ctr"/>
                      <a:r>
                        <a:rPr lang="en-US" dirty="0"/>
                        <a:t>3:2</a:t>
                      </a:r>
                    </a:p>
                  </a:txBody>
                  <a:tcPr/>
                </a:tc>
                <a:extLst>
                  <a:ext uri="{0D108BD9-81ED-4DB2-BD59-A6C34878D82A}">
                    <a16:rowId xmlns:a16="http://schemas.microsoft.com/office/drawing/2014/main" val="2094975621"/>
                  </a:ext>
                </a:extLst>
              </a:tr>
              <a:tr h="389591">
                <a:tc>
                  <a:txBody>
                    <a:bodyPr/>
                    <a:lstStyle/>
                    <a:p>
                      <a:pPr algn="ctr"/>
                      <a:r>
                        <a:rPr lang="en-US" dirty="0"/>
                        <a:t>18</a:t>
                      </a:r>
                    </a:p>
                  </a:txBody>
                  <a:tcPr/>
                </a:tc>
                <a:tc>
                  <a:txBody>
                    <a:bodyPr/>
                    <a:lstStyle/>
                    <a:p>
                      <a:r>
                        <a:rPr lang="en-US" dirty="0"/>
                        <a:t>In the last days  there will be mockers following after their own lusts</a:t>
                      </a:r>
                    </a:p>
                  </a:txBody>
                  <a:tcPr/>
                </a:tc>
                <a:tc>
                  <a:txBody>
                    <a:bodyPr/>
                    <a:lstStyle/>
                    <a:p>
                      <a:pPr algn="ctr"/>
                      <a:r>
                        <a:rPr lang="en-US" dirty="0"/>
                        <a:t>3:3</a:t>
                      </a:r>
                    </a:p>
                  </a:txBody>
                  <a:tcPr/>
                </a:tc>
                <a:extLst>
                  <a:ext uri="{0D108BD9-81ED-4DB2-BD59-A6C34878D82A}">
                    <a16:rowId xmlns:a16="http://schemas.microsoft.com/office/drawing/2014/main" val="4050514688"/>
                  </a:ext>
                </a:extLst>
              </a:tr>
            </a:tbl>
          </a:graphicData>
        </a:graphic>
      </p:graphicFrame>
      <p:sp>
        <p:nvSpPr>
          <p:cNvPr id="6" name="TextBox 5">
            <a:extLst>
              <a:ext uri="{FF2B5EF4-FFF2-40B4-BE49-F238E27FC236}">
                <a16:creationId xmlns:a16="http://schemas.microsoft.com/office/drawing/2014/main" id="{80A78EE2-9235-7242-BC90-EFA2BD1DA2F2}"/>
              </a:ext>
            </a:extLst>
          </p:cNvPr>
          <p:cNvSpPr txBox="1"/>
          <p:nvPr/>
        </p:nvSpPr>
        <p:spPr>
          <a:xfrm>
            <a:off x="-14056" y="-25687"/>
            <a:ext cx="9158056" cy="584775"/>
          </a:xfrm>
          <a:prstGeom prst="rect">
            <a:avLst/>
          </a:prstGeom>
          <a:solidFill>
            <a:schemeClr val="tx1"/>
          </a:solidFill>
        </p:spPr>
        <p:txBody>
          <a:bodyPr wrap="square" rtlCol="0" anchor="ctr">
            <a:spAutoFit/>
          </a:bodyPr>
          <a:lstStyle/>
          <a:p>
            <a:pPr algn="ctr"/>
            <a:r>
              <a:rPr lang="en-US" sz="3200" dirty="0">
                <a:solidFill>
                  <a:schemeClr val="bg1"/>
                </a:solidFill>
              </a:rPr>
              <a:t>COMPARRISON OF JUDE AND 2 PETER</a:t>
            </a:r>
          </a:p>
        </p:txBody>
      </p:sp>
    </p:spTree>
    <p:extLst>
      <p:ext uri="{BB962C8B-B14F-4D97-AF65-F5344CB8AC3E}">
        <p14:creationId xmlns:p14="http://schemas.microsoft.com/office/powerpoint/2010/main" val="757282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F43B9-7796-4042-BA1F-A46045148B1A}"/>
              </a:ext>
            </a:extLst>
          </p:cNvPr>
          <p:cNvSpPr>
            <a:spLocks noGrp="1"/>
          </p:cNvSpPr>
          <p:nvPr>
            <p:ph type="title" idx="4294967295"/>
          </p:nvPr>
        </p:nvSpPr>
        <p:spPr>
          <a:xfrm>
            <a:off x="303212" y="17253"/>
            <a:ext cx="9144000" cy="1403350"/>
          </a:xfrm>
        </p:spPr>
        <p:txBody>
          <a:bodyPr>
            <a:normAutofit/>
          </a:bodyPr>
          <a:lstStyle/>
          <a:p>
            <a:r>
              <a:rPr lang="en-US" sz="2400" i="1" dirty="0">
                <a:solidFill>
                  <a:schemeClr val="tx1"/>
                </a:solidFill>
              </a:rPr>
              <a:t>Peter arranged his illustrations chronologically, while Jude did not</a:t>
            </a:r>
          </a:p>
        </p:txBody>
      </p:sp>
      <p:sp>
        <p:nvSpPr>
          <p:cNvPr id="3" name="Text Placeholder 2">
            <a:extLst>
              <a:ext uri="{FF2B5EF4-FFF2-40B4-BE49-F238E27FC236}">
                <a16:creationId xmlns:a16="http://schemas.microsoft.com/office/drawing/2014/main" id="{D97F9EED-E6B5-4B43-807E-D4E71292688F}"/>
              </a:ext>
            </a:extLst>
          </p:cNvPr>
          <p:cNvSpPr>
            <a:spLocks noGrp="1"/>
          </p:cNvSpPr>
          <p:nvPr>
            <p:ph type="body" idx="4294967295"/>
          </p:nvPr>
        </p:nvSpPr>
        <p:spPr>
          <a:xfrm>
            <a:off x="0" y="1698625"/>
            <a:ext cx="4040188" cy="715963"/>
          </a:xfrm>
        </p:spPr>
        <p:txBody>
          <a:bodyPr/>
          <a:lstStyle/>
          <a:p>
            <a:pPr marL="118872" indent="0" algn="ctr">
              <a:buNone/>
            </a:pPr>
            <a:r>
              <a:rPr lang="en-US" dirty="0"/>
              <a:t>Jude</a:t>
            </a:r>
          </a:p>
        </p:txBody>
      </p:sp>
      <p:sp>
        <p:nvSpPr>
          <p:cNvPr id="4" name="Content Placeholder 3">
            <a:extLst>
              <a:ext uri="{FF2B5EF4-FFF2-40B4-BE49-F238E27FC236}">
                <a16:creationId xmlns:a16="http://schemas.microsoft.com/office/drawing/2014/main" id="{F7245D64-06AF-2944-A8B4-55A965C97F37}"/>
              </a:ext>
            </a:extLst>
          </p:cNvPr>
          <p:cNvSpPr>
            <a:spLocks noGrp="1"/>
          </p:cNvSpPr>
          <p:nvPr>
            <p:ph sz="half" idx="4294967295"/>
          </p:nvPr>
        </p:nvSpPr>
        <p:spPr>
          <a:xfrm>
            <a:off x="-1" y="2449513"/>
            <a:ext cx="4571997" cy="3951287"/>
          </a:xfrm>
        </p:spPr>
        <p:txBody>
          <a:bodyPr>
            <a:normAutofit fontScale="85000" lnSpcReduction="10000"/>
          </a:bodyPr>
          <a:lstStyle/>
          <a:p>
            <a:pPr marL="576072" indent="-457200">
              <a:buFont typeface="+mj-lt"/>
              <a:buAutoNum type="arabicPeriod"/>
            </a:pPr>
            <a:r>
              <a:rPr lang="en-US" dirty="0"/>
              <a:t>Israel in the wilderness (5)</a:t>
            </a:r>
          </a:p>
          <a:p>
            <a:pPr marL="576072" indent="-457200">
              <a:buFont typeface="+mj-lt"/>
              <a:buAutoNum type="arabicPeriod"/>
            </a:pPr>
            <a:r>
              <a:rPr lang="en-US" dirty="0"/>
              <a:t>Rebellious angels</a:t>
            </a:r>
          </a:p>
          <a:p>
            <a:pPr marL="576072" indent="-457200">
              <a:buFont typeface="+mj-lt"/>
              <a:buAutoNum type="arabicPeriod"/>
            </a:pPr>
            <a:r>
              <a:rPr lang="en-US" dirty="0"/>
              <a:t>--------</a:t>
            </a:r>
          </a:p>
          <a:p>
            <a:pPr marL="576072" indent="-457200">
              <a:buFont typeface="+mj-lt"/>
              <a:buAutoNum type="arabicPeriod"/>
            </a:pPr>
            <a:r>
              <a:rPr lang="en-US" dirty="0"/>
              <a:t>Sodom &amp; Gomorrah (7)</a:t>
            </a:r>
          </a:p>
          <a:p>
            <a:pPr marL="576072" indent="-457200">
              <a:buFont typeface="+mj-lt"/>
              <a:buAutoNum type="arabicPeriod"/>
            </a:pPr>
            <a:r>
              <a:rPr lang="en-US" dirty="0"/>
              <a:t>--------</a:t>
            </a:r>
          </a:p>
          <a:p>
            <a:pPr marL="576072" indent="-457200">
              <a:buFont typeface="+mj-lt"/>
              <a:buAutoNum type="arabicPeriod"/>
            </a:pPr>
            <a:r>
              <a:rPr lang="en-US" dirty="0"/>
              <a:t>Moses (9)</a:t>
            </a:r>
          </a:p>
          <a:p>
            <a:pPr marL="576072" indent="-457200">
              <a:buFont typeface="+mj-lt"/>
              <a:buAutoNum type="arabicPeriod"/>
            </a:pPr>
            <a:r>
              <a:rPr lang="en-US" dirty="0"/>
              <a:t>Cain (11)</a:t>
            </a:r>
          </a:p>
          <a:p>
            <a:pPr marL="576072" indent="-457200">
              <a:buFont typeface="+mj-lt"/>
              <a:buAutoNum type="arabicPeriod"/>
            </a:pPr>
            <a:r>
              <a:rPr lang="en-US" dirty="0"/>
              <a:t>Balaam (11)</a:t>
            </a:r>
          </a:p>
          <a:p>
            <a:pPr marL="576072" indent="-457200">
              <a:buFont typeface="+mj-lt"/>
              <a:buAutoNum type="arabicPeriod"/>
            </a:pPr>
            <a:r>
              <a:rPr lang="en-US" dirty="0"/>
              <a:t>Korah (11)</a:t>
            </a:r>
          </a:p>
          <a:p>
            <a:pPr marL="576072" indent="-457200">
              <a:buFont typeface="+mj-lt"/>
              <a:buAutoNum type="arabicPeriod"/>
            </a:pPr>
            <a:r>
              <a:rPr lang="en-US" dirty="0"/>
              <a:t>Enoch (14)</a:t>
            </a:r>
          </a:p>
        </p:txBody>
      </p:sp>
      <p:sp>
        <p:nvSpPr>
          <p:cNvPr id="5" name="Text Placeholder 4">
            <a:extLst>
              <a:ext uri="{FF2B5EF4-FFF2-40B4-BE49-F238E27FC236}">
                <a16:creationId xmlns:a16="http://schemas.microsoft.com/office/drawing/2014/main" id="{C500E69C-0903-F544-9015-A451837A1369}"/>
              </a:ext>
            </a:extLst>
          </p:cNvPr>
          <p:cNvSpPr>
            <a:spLocks noGrp="1"/>
          </p:cNvSpPr>
          <p:nvPr>
            <p:ph type="body" sz="quarter" idx="4294967295"/>
          </p:nvPr>
        </p:nvSpPr>
        <p:spPr>
          <a:xfrm>
            <a:off x="5102225" y="1698625"/>
            <a:ext cx="4041775" cy="715963"/>
          </a:xfrm>
        </p:spPr>
        <p:txBody>
          <a:bodyPr/>
          <a:lstStyle/>
          <a:p>
            <a:pPr marL="118872" indent="0" algn="ctr">
              <a:buNone/>
            </a:pPr>
            <a:r>
              <a:rPr lang="en-US" dirty="0"/>
              <a:t>2 Peter</a:t>
            </a:r>
          </a:p>
        </p:txBody>
      </p:sp>
      <p:sp>
        <p:nvSpPr>
          <p:cNvPr id="6" name="Content Placeholder 5">
            <a:extLst>
              <a:ext uri="{FF2B5EF4-FFF2-40B4-BE49-F238E27FC236}">
                <a16:creationId xmlns:a16="http://schemas.microsoft.com/office/drawing/2014/main" id="{7F0A0C09-5B23-F249-B751-4E73C6EB15D0}"/>
              </a:ext>
            </a:extLst>
          </p:cNvPr>
          <p:cNvSpPr>
            <a:spLocks noGrp="1"/>
          </p:cNvSpPr>
          <p:nvPr>
            <p:ph sz="quarter" idx="4294967295"/>
          </p:nvPr>
        </p:nvSpPr>
        <p:spPr>
          <a:xfrm>
            <a:off x="4875213" y="2449513"/>
            <a:ext cx="4268787" cy="3951287"/>
          </a:xfrm>
        </p:spPr>
        <p:txBody>
          <a:bodyPr>
            <a:normAutofit fontScale="92500" lnSpcReduction="20000"/>
          </a:bodyPr>
          <a:lstStyle/>
          <a:p>
            <a:pPr marL="576072" indent="-457200">
              <a:buFont typeface="+mj-lt"/>
              <a:buAutoNum type="arabicPeriod"/>
            </a:pPr>
            <a:r>
              <a:rPr lang="en-US" dirty="0"/>
              <a:t>--------</a:t>
            </a:r>
          </a:p>
          <a:p>
            <a:pPr marL="576072" indent="-457200">
              <a:buFont typeface="+mj-lt"/>
              <a:buAutoNum type="arabicPeriod"/>
            </a:pPr>
            <a:r>
              <a:rPr lang="en-US" dirty="0"/>
              <a:t>Rebellious angels (2:4)</a:t>
            </a:r>
          </a:p>
          <a:p>
            <a:pPr marL="576072" indent="-457200">
              <a:buFont typeface="+mj-lt"/>
              <a:buAutoNum type="arabicPeriod"/>
            </a:pPr>
            <a:r>
              <a:rPr lang="en-US" dirty="0"/>
              <a:t>Noah (2:5)</a:t>
            </a:r>
          </a:p>
          <a:p>
            <a:pPr marL="576072" indent="-457200">
              <a:buFont typeface="+mj-lt"/>
              <a:buAutoNum type="arabicPeriod"/>
            </a:pPr>
            <a:r>
              <a:rPr lang="en-US" dirty="0"/>
              <a:t>Sodom and Gomorrah</a:t>
            </a:r>
          </a:p>
          <a:p>
            <a:pPr marL="576072" indent="-457200">
              <a:buFont typeface="+mj-lt"/>
              <a:buAutoNum type="arabicPeriod"/>
            </a:pPr>
            <a:r>
              <a:rPr lang="en-US" dirty="0"/>
              <a:t>Lot (2:7-8)</a:t>
            </a:r>
          </a:p>
          <a:p>
            <a:pPr marL="576072" indent="-457200">
              <a:buFont typeface="+mj-lt"/>
              <a:buAutoNum type="arabicPeriod"/>
            </a:pPr>
            <a:r>
              <a:rPr lang="en-US" dirty="0"/>
              <a:t>--------</a:t>
            </a:r>
          </a:p>
          <a:p>
            <a:pPr marL="576072" indent="-457200">
              <a:buFont typeface="+mj-lt"/>
              <a:buAutoNum type="arabicPeriod"/>
            </a:pPr>
            <a:r>
              <a:rPr lang="en-US" dirty="0"/>
              <a:t>--------</a:t>
            </a:r>
          </a:p>
          <a:p>
            <a:pPr marL="576072" indent="-457200">
              <a:buFont typeface="+mj-lt"/>
              <a:buAutoNum type="arabicPeriod"/>
            </a:pPr>
            <a:r>
              <a:rPr lang="en-US" dirty="0"/>
              <a:t>Balaam (2:15-16)</a:t>
            </a:r>
          </a:p>
          <a:p>
            <a:pPr marL="576072" indent="-457200">
              <a:buFont typeface="+mj-lt"/>
              <a:buAutoNum type="arabicPeriod"/>
            </a:pPr>
            <a:r>
              <a:rPr lang="en-US" dirty="0"/>
              <a:t>--------</a:t>
            </a:r>
          </a:p>
          <a:p>
            <a:pPr marL="576072" indent="-457200">
              <a:buFont typeface="+mj-lt"/>
              <a:buAutoNum type="arabicPeriod"/>
            </a:pPr>
            <a:r>
              <a:rPr lang="en-US" dirty="0"/>
              <a:t>--------</a:t>
            </a:r>
          </a:p>
        </p:txBody>
      </p:sp>
      <p:cxnSp>
        <p:nvCxnSpPr>
          <p:cNvPr id="8" name="Straight Connector 7">
            <a:extLst>
              <a:ext uri="{FF2B5EF4-FFF2-40B4-BE49-F238E27FC236}">
                <a16:creationId xmlns:a16="http://schemas.microsoft.com/office/drawing/2014/main" id="{715845CB-1ED4-BA42-9CE0-D3BFEB3FEBBF}"/>
              </a:ext>
            </a:extLst>
          </p:cNvPr>
          <p:cNvCxnSpPr>
            <a:cxnSpLocks/>
          </p:cNvCxnSpPr>
          <p:nvPr/>
        </p:nvCxnSpPr>
        <p:spPr>
          <a:xfrm>
            <a:off x="4571996" y="1905000"/>
            <a:ext cx="0" cy="4495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589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77C00-06F9-7A49-9360-A08A5BE66ECE}"/>
              </a:ext>
            </a:extLst>
          </p:cNvPr>
          <p:cNvSpPr>
            <a:spLocks noGrp="1"/>
          </p:cNvSpPr>
          <p:nvPr>
            <p:ph type="title"/>
          </p:nvPr>
        </p:nvSpPr>
        <p:spPr/>
        <p:txBody>
          <a:bodyPr>
            <a:normAutofit/>
          </a:bodyPr>
          <a:lstStyle/>
          <a:p>
            <a:r>
              <a:rPr lang="en-US" sz="3600" dirty="0"/>
              <a:t>Summary</a:t>
            </a:r>
          </a:p>
        </p:txBody>
      </p:sp>
      <p:sp>
        <p:nvSpPr>
          <p:cNvPr id="3" name="Content Placeholder 2">
            <a:extLst>
              <a:ext uri="{FF2B5EF4-FFF2-40B4-BE49-F238E27FC236}">
                <a16:creationId xmlns:a16="http://schemas.microsoft.com/office/drawing/2014/main" id="{71DCC88B-2ED5-A547-BCC0-75BF4F4AE060}"/>
              </a:ext>
            </a:extLst>
          </p:cNvPr>
          <p:cNvSpPr>
            <a:spLocks noGrp="1"/>
          </p:cNvSpPr>
          <p:nvPr>
            <p:ph idx="1"/>
          </p:nvPr>
        </p:nvSpPr>
        <p:spPr>
          <a:xfrm>
            <a:off x="25400" y="1524000"/>
            <a:ext cx="8890000" cy="4625609"/>
          </a:xfrm>
        </p:spPr>
        <p:txBody>
          <a:bodyPr>
            <a:normAutofit/>
          </a:bodyPr>
          <a:lstStyle/>
          <a:p>
            <a:pPr marL="633222" indent="-514350">
              <a:buFont typeface="+mj-lt"/>
              <a:buAutoNum type="arabicPeriod"/>
            </a:pPr>
            <a:r>
              <a:rPr lang="en-US" sz="2200" dirty="0"/>
              <a:t>False teachers are more interested in gaining popularity than in telling the truth.  </a:t>
            </a:r>
          </a:p>
          <a:p>
            <a:pPr marL="633222" indent="-514350">
              <a:buFont typeface="+mj-lt"/>
              <a:buAutoNum type="arabicPeriod"/>
            </a:pPr>
            <a:r>
              <a:rPr lang="en-US" sz="2200" dirty="0"/>
              <a:t>False teachers are more interested in getting than in giving.  </a:t>
            </a:r>
          </a:p>
          <a:p>
            <a:pPr marL="633222" indent="-514350">
              <a:buFont typeface="+mj-lt"/>
              <a:buAutoNum type="arabicPeriod"/>
            </a:pPr>
            <a:r>
              <a:rPr lang="en-US" sz="2200" dirty="0"/>
              <a:t>The personal life of a false teacher is a seduction to evil rather than an attraction to good.  </a:t>
            </a:r>
          </a:p>
          <a:p>
            <a:pPr marL="633222" indent="-514350">
              <a:buFont typeface="+mj-lt"/>
              <a:buAutoNum type="arabicPeriod"/>
            </a:pPr>
            <a:r>
              <a:rPr lang="en-US" sz="2200" dirty="0"/>
              <a:t>False teachers lead people away from God instead of closer to Him </a:t>
            </a:r>
          </a:p>
          <a:p>
            <a:pPr marL="633222" indent="-514350">
              <a:buFont typeface="+mj-lt"/>
              <a:buAutoNum type="arabicPeriod"/>
            </a:pPr>
            <a:endParaRPr lang="en-US" sz="2200" dirty="0"/>
          </a:p>
          <a:p>
            <a:pPr marL="633222" indent="-514350">
              <a:buFont typeface="+mj-lt"/>
              <a:buAutoNum type="arabicPeriod"/>
            </a:pPr>
            <a:endParaRPr lang="en-US" sz="2400" dirty="0"/>
          </a:p>
        </p:txBody>
      </p:sp>
      <p:sp>
        <p:nvSpPr>
          <p:cNvPr id="4" name="TextBox 3">
            <a:extLst>
              <a:ext uri="{FF2B5EF4-FFF2-40B4-BE49-F238E27FC236}">
                <a16:creationId xmlns:a16="http://schemas.microsoft.com/office/drawing/2014/main" id="{3AAB85B1-D886-744F-AAEA-09F681ECAC3E}"/>
              </a:ext>
            </a:extLst>
          </p:cNvPr>
          <p:cNvSpPr txBox="1"/>
          <p:nvPr/>
        </p:nvSpPr>
        <p:spPr>
          <a:xfrm>
            <a:off x="381000" y="3657600"/>
            <a:ext cx="8534400" cy="2862322"/>
          </a:xfrm>
          <a:prstGeom prst="rect">
            <a:avLst/>
          </a:prstGeom>
          <a:noFill/>
          <a:ln w="38100">
            <a:solidFill>
              <a:srgbClr val="FFC000"/>
            </a:solidFill>
          </a:ln>
        </p:spPr>
        <p:txBody>
          <a:bodyPr wrap="square" rtlCol="0">
            <a:spAutoFit/>
          </a:bodyPr>
          <a:lstStyle/>
          <a:p>
            <a:pPr marL="342900" indent="-342900">
              <a:buFont typeface="Arial" panose="020B0604020202020204" pitchFamily="34" charset="0"/>
              <a:buChar char="•"/>
            </a:pPr>
            <a:r>
              <a:rPr lang="en-US" sz="2000" dirty="0"/>
              <a:t>False teachers…Their “destructive heresies” will bring “swift destruction” on them (2:1).  </a:t>
            </a:r>
          </a:p>
          <a:p>
            <a:pPr marL="342900" indent="-342900">
              <a:buFont typeface="Arial" panose="020B0604020202020204" pitchFamily="34" charset="0"/>
              <a:buChar char="•"/>
            </a:pPr>
            <a:r>
              <a:rPr lang="en-US" sz="2000" dirty="0"/>
              <a:t>In the meantime, unfortunately, their corrupt teaching will mislead “and because of them the way of truth will be blasphemed (shamed)” (2:2).</a:t>
            </a:r>
          </a:p>
          <a:p>
            <a:pPr marL="342900" indent="-342900">
              <a:buFont typeface="Arial" panose="020B0604020202020204" pitchFamily="34" charset="0"/>
              <a:buChar char="•"/>
            </a:pPr>
            <a:r>
              <a:rPr lang="en-US" sz="2000" dirty="0"/>
              <a:t>Peter says these false teachers will be marked not by moral excellence but by “false words”, and not by brotherly kindness but “greed” (2:3).  </a:t>
            </a:r>
          </a:p>
          <a:p>
            <a:pPr marL="342900" indent="-342900">
              <a:buFont typeface="Arial" panose="020B0604020202020204" pitchFamily="34" charset="0"/>
              <a:buChar char="•"/>
            </a:pPr>
            <a:r>
              <a:rPr lang="en-US" sz="2000" dirty="0"/>
              <a:t>Peter promises that “their destruction is not asleep” (3:3).  Like Sodom and Gomorrah, or those of Noah’s day, God will rescue the righteous and punish the wicked.  God is sovereign.  Justice will be meted out.  </a:t>
            </a:r>
          </a:p>
        </p:txBody>
      </p:sp>
    </p:spTree>
    <p:extLst>
      <p:ext uri="{BB962C8B-B14F-4D97-AF65-F5344CB8AC3E}">
        <p14:creationId xmlns:p14="http://schemas.microsoft.com/office/powerpoint/2010/main" val="1331907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2 Peter</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953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524000" y="3886200"/>
            <a:ext cx="2057400" cy="369332"/>
          </a:xfrm>
          <a:prstGeom prst="rect">
            <a:avLst/>
          </a:prstGeom>
          <a:noFill/>
        </p:spPr>
        <p:txBody>
          <a:bodyPr wrap="square" rtlCol="0">
            <a:spAutoFit/>
          </a:bodyPr>
          <a:lstStyle/>
          <a:p>
            <a:r>
              <a:rPr lang="en-US" dirty="0"/>
              <a:t>      </a:t>
            </a:r>
            <a:r>
              <a:rPr lang="en-US" sz="1600" b="1" dirty="0"/>
              <a:t>Chapter 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4765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572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867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029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419600" y="3886200"/>
            <a:ext cx="2133600" cy="338554"/>
          </a:xfrm>
          <a:prstGeom prst="rect">
            <a:avLst/>
          </a:prstGeom>
          <a:noFill/>
        </p:spPr>
        <p:txBody>
          <a:bodyPr wrap="square" rtlCol="0">
            <a:spAutoFit/>
          </a:bodyPr>
          <a:lstStyle/>
          <a:p>
            <a:r>
              <a:rPr lang="en-US" sz="1600" b="1" dirty="0"/>
              <a:t>Chapter 2</a:t>
            </a:r>
          </a:p>
        </p:txBody>
      </p:sp>
      <p:sp>
        <p:nvSpPr>
          <p:cNvPr id="52" name="TextBox 51"/>
          <p:cNvSpPr txBox="1"/>
          <p:nvPr/>
        </p:nvSpPr>
        <p:spPr>
          <a:xfrm>
            <a:off x="6705600" y="3886200"/>
            <a:ext cx="1828800" cy="338554"/>
          </a:xfrm>
          <a:prstGeom prst="rect">
            <a:avLst/>
          </a:prstGeom>
          <a:noFill/>
        </p:spPr>
        <p:txBody>
          <a:bodyPr wrap="square" rtlCol="0">
            <a:spAutoFit/>
          </a:bodyPr>
          <a:lstStyle/>
          <a:p>
            <a:r>
              <a:rPr lang="en-US" sz="1600" dirty="0"/>
              <a:t>     </a:t>
            </a:r>
            <a:r>
              <a:rPr lang="en-US" sz="1600" b="1" dirty="0"/>
              <a:t>Chapter 3</a:t>
            </a:r>
          </a:p>
        </p:txBody>
      </p:sp>
      <p:cxnSp>
        <p:nvCxnSpPr>
          <p:cNvPr id="104" name="Straight Connector 103"/>
          <p:cNvCxnSpPr/>
          <p:nvPr/>
        </p:nvCxnSpPr>
        <p:spPr>
          <a:xfrm rot="5400000">
            <a:off x="2933700" y="5067300"/>
            <a:ext cx="1600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595437" y="493187"/>
            <a:ext cx="1045159" cy="707886"/>
          </a:xfrm>
          <a:prstGeom prst="rect">
            <a:avLst/>
          </a:prstGeom>
          <a:solidFill>
            <a:schemeClr val="accent1"/>
          </a:solidFill>
        </p:spPr>
        <p:txBody>
          <a:bodyPr wrap="square" rtlCol="0">
            <a:spAutoFit/>
          </a:bodyPr>
          <a:lstStyle/>
          <a:p>
            <a:r>
              <a:rPr lang="en-US" sz="2000" b="1" dirty="0"/>
              <a:t> 66-67 </a:t>
            </a:r>
          </a:p>
          <a:p>
            <a:r>
              <a:rPr lang="en-US" sz="2000" b="1" dirty="0"/>
              <a:t>A.D.</a:t>
            </a:r>
          </a:p>
        </p:txBody>
      </p:sp>
      <p:sp>
        <p:nvSpPr>
          <p:cNvPr id="45" name="TextBox 44"/>
          <p:cNvSpPr txBox="1"/>
          <p:nvPr/>
        </p:nvSpPr>
        <p:spPr>
          <a:xfrm rot="234845">
            <a:off x="821120" y="1750715"/>
            <a:ext cx="461665" cy="2090188"/>
          </a:xfrm>
          <a:prstGeom prst="rect">
            <a:avLst/>
          </a:prstGeom>
          <a:noFill/>
        </p:spPr>
        <p:txBody>
          <a:bodyPr vert="vert270" wrap="square" rtlCol="0">
            <a:spAutoFit/>
          </a:bodyPr>
          <a:lstStyle/>
          <a:p>
            <a:r>
              <a:rPr lang="en-US" b="1" dirty="0"/>
              <a:t>Introduction (1:1-2)</a:t>
            </a:r>
          </a:p>
        </p:txBody>
      </p:sp>
      <p:sp>
        <p:nvSpPr>
          <p:cNvPr id="46" name="TextBox 45"/>
          <p:cNvSpPr txBox="1"/>
          <p:nvPr/>
        </p:nvSpPr>
        <p:spPr>
          <a:xfrm rot="289215">
            <a:off x="8606489" y="1502765"/>
            <a:ext cx="461665" cy="2607249"/>
          </a:xfrm>
          <a:prstGeom prst="rect">
            <a:avLst/>
          </a:prstGeom>
          <a:noFill/>
        </p:spPr>
        <p:txBody>
          <a:bodyPr vert="vert270" wrap="square" rtlCol="0">
            <a:spAutoFit/>
          </a:bodyPr>
          <a:lstStyle/>
          <a:p>
            <a:r>
              <a:rPr lang="en-US" b="1" dirty="0"/>
              <a:t>    Conclusion (3:17-18)</a:t>
            </a:r>
          </a:p>
        </p:txBody>
      </p:sp>
      <p:cxnSp>
        <p:nvCxnSpPr>
          <p:cNvPr id="60" name="Straight Connector 59"/>
          <p:cNvCxnSpPr/>
          <p:nvPr/>
        </p:nvCxnSpPr>
        <p:spPr>
          <a:xfrm rot="5400000">
            <a:off x="5524500" y="5067300"/>
            <a:ext cx="1600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00200" y="1524000"/>
            <a:ext cx="184731" cy="369332"/>
          </a:xfrm>
          <a:prstGeom prst="rect">
            <a:avLst/>
          </a:prstGeom>
          <a:noFill/>
        </p:spPr>
        <p:txBody>
          <a:bodyPr wrap="none" rtlCol="0">
            <a:spAutoFit/>
          </a:bodyPr>
          <a:lstStyle/>
          <a:p>
            <a:endParaRPr lang="en-US" dirty="0">
              <a:latin typeface="Arial Black" pitchFamily="34" charset="0"/>
            </a:endParaRPr>
          </a:p>
        </p:txBody>
      </p:sp>
      <p:sp>
        <p:nvSpPr>
          <p:cNvPr id="49" name="TextBox 48"/>
          <p:cNvSpPr txBox="1"/>
          <p:nvPr/>
        </p:nvSpPr>
        <p:spPr>
          <a:xfrm>
            <a:off x="1447800" y="1524000"/>
            <a:ext cx="2373598" cy="646331"/>
          </a:xfrm>
          <a:prstGeom prst="rect">
            <a:avLst/>
          </a:prstGeom>
          <a:noFill/>
        </p:spPr>
        <p:txBody>
          <a:bodyPr wrap="none" rtlCol="0">
            <a:spAutoFit/>
          </a:bodyPr>
          <a:lstStyle/>
          <a:p>
            <a:r>
              <a:rPr lang="en-US" dirty="0">
                <a:latin typeface="Arial Black" pitchFamily="34" charset="0"/>
              </a:rPr>
              <a:t>   Exhortation to</a:t>
            </a:r>
          </a:p>
          <a:p>
            <a:r>
              <a:rPr lang="en-US" dirty="0">
                <a:latin typeface="Arial Black" pitchFamily="34" charset="0"/>
              </a:rPr>
              <a:t>Spiritual Maturity</a:t>
            </a:r>
          </a:p>
        </p:txBody>
      </p:sp>
      <p:sp>
        <p:nvSpPr>
          <p:cNvPr id="50" name="TextBox 49"/>
          <p:cNvSpPr txBox="1"/>
          <p:nvPr/>
        </p:nvSpPr>
        <p:spPr>
          <a:xfrm>
            <a:off x="4191000" y="1524000"/>
            <a:ext cx="2320814" cy="646331"/>
          </a:xfrm>
          <a:prstGeom prst="rect">
            <a:avLst/>
          </a:prstGeom>
          <a:noFill/>
        </p:spPr>
        <p:txBody>
          <a:bodyPr wrap="square" rtlCol="0">
            <a:spAutoFit/>
          </a:bodyPr>
          <a:lstStyle/>
          <a:p>
            <a:r>
              <a:rPr lang="en-US" dirty="0">
                <a:latin typeface="Arial Black" pitchFamily="34" charset="0"/>
              </a:rPr>
              <a:t>Denunciation of</a:t>
            </a:r>
          </a:p>
          <a:p>
            <a:r>
              <a:rPr lang="en-US" dirty="0">
                <a:latin typeface="Arial Black" pitchFamily="34" charset="0"/>
              </a:rPr>
              <a:t> False Teachers</a:t>
            </a:r>
          </a:p>
        </p:txBody>
      </p:sp>
      <p:sp>
        <p:nvSpPr>
          <p:cNvPr id="51" name="TextBox 50"/>
          <p:cNvSpPr txBox="1"/>
          <p:nvPr/>
        </p:nvSpPr>
        <p:spPr>
          <a:xfrm>
            <a:off x="6553200" y="1524000"/>
            <a:ext cx="2421174" cy="646331"/>
          </a:xfrm>
          <a:prstGeom prst="rect">
            <a:avLst/>
          </a:prstGeom>
          <a:noFill/>
        </p:spPr>
        <p:txBody>
          <a:bodyPr wrap="square" rtlCol="0">
            <a:spAutoFit/>
          </a:bodyPr>
          <a:lstStyle/>
          <a:p>
            <a:r>
              <a:rPr lang="en-US" dirty="0">
                <a:latin typeface="Arial Black" pitchFamily="34" charset="0"/>
              </a:rPr>
              <a:t> Anticipation of</a:t>
            </a:r>
          </a:p>
          <a:p>
            <a:r>
              <a:rPr lang="en-US" dirty="0">
                <a:latin typeface="Arial Black" pitchFamily="34" charset="0"/>
              </a:rPr>
              <a:t> Christ’s Return</a:t>
            </a:r>
          </a:p>
        </p:txBody>
      </p:sp>
      <p:sp>
        <p:nvSpPr>
          <p:cNvPr id="53" name="TextBox 52"/>
          <p:cNvSpPr txBox="1"/>
          <p:nvPr/>
        </p:nvSpPr>
        <p:spPr>
          <a:xfrm>
            <a:off x="1295400" y="2286000"/>
            <a:ext cx="2608009" cy="1292662"/>
          </a:xfrm>
          <a:prstGeom prst="rect">
            <a:avLst/>
          </a:prstGeom>
          <a:noFill/>
        </p:spPr>
        <p:txBody>
          <a:bodyPr wrap="square" rtlCol="0">
            <a:spAutoFit/>
          </a:bodyPr>
          <a:lstStyle/>
          <a:p>
            <a:r>
              <a:rPr lang="en-US" b="1" dirty="0"/>
              <a:t>Answers question:</a:t>
            </a:r>
          </a:p>
          <a:p>
            <a:br>
              <a:rPr lang="en-US" sz="800" b="1" dirty="0"/>
            </a:br>
            <a:br>
              <a:rPr lang="en-US" sz="800" b="1" dirty="0"/>
            </a:br>
            <a:br>
              <a:rPr lang="en-US" sz="800" b="1" dirty="0"/>
            </a:br>
            <a:r>
              <a:rPr lang="en-US" b="1" dirty="0"/>
              <a:t>How can I grow in grace and knowledge? (1:2-3) </a:t>
            </a:r>
          </a:p>
        </p:txBody>
      </p:sp>
      <p:sp>
        <p:nvSpPr>
          <p:cNvPr id="57" name="TextBox 56"/>
          <p:cNvSpPr txBox="1"/>
          <p:nvPr/>
        </p:nvSpPr>
        <p:spPr>
          <a:xfrm>
            <a:off x="4114800" y="2286000"/>
            <a:ext cx="2096843" cy="369332"/>
          </a:xfrm>
          <a:prstGeom prst="rect">
            <a:avLst/>
          </a:prstGeom>
          <a:noFill/>
        </p:spPr>
        <p:txBody>
          <a:bodyPr wrap="square" rtlCol="0">
            <a:spAutoFit/>
          </a:bodyPr>
          <a:lstStyle/>
          <a:p>
            <a:r>
              <a:rPr lang="en-US" b="1" dirty="0"/>
              <a:t>Answers question:</a:t>
            </a:r>
          </a:p>
        </p:txBody>
      </p:sp>
      <p:sp>
        <p:nvSpPr>
          <p:cNvPr id="58" name="TextBox 57"/>
          <p:cNvSpPr txBox="1"/>
          <p:nvPr/>
        </p:nvSpPr>
        <p:spPr>
          <a:xfrm>
            <a:off x="3715734" y="2934750"/>
            <a:ext cx="2867361" cy="646331"/>
          </a:xfrm>
          <a:prstGeom prst="rect">
            <a:avLst/>
          </a:prstGeom>
          <a:noFill/>
        </p:spPr>
        <p:txBody>
          <a:bodyPr wrap="square" rtlCol="0">
            <a:spAutoFit/>
          </a:bodyPr>
          <a:lstStyle/>
          <a:p>
            <a:pPr algn="ctr"/>
            <a:r>
              <a:rPr lang="en-US" b="1" dirty="0"/>
              <a:t>What should I expect</a:t>
            </a:r>
          </a:p>
          <a:p>
            <a:pPr algn="ctr"/>
            <a:r>
              <a:rPr lang="en-US" b="1" dirty="0"/>
              <a:t>from so-called prophets?</a:t>
            </a:r>
          </a:p>
        </p:txBody>
      </p:sp>
      <p:sp>
        <p:nvSpPr>
          <p:cNvPr id="59" name="TextBox 58"/>
          <p:cNvSpPr txBox="1"/>
          <p:nvPr/>
        </p:nvSpPr>
        <p:spPr>
          <a:xfrm>
            <a:off x="6629400" y="2286000"/>
            <a:ext cx="2032723" cy="369332"/>
          </a:xfrm>
          <a:prstGeom prst="rect">
            <a:avLst/>
          </a:prstGeom>
          <a:noFill/>
        </p:spPr>
        <p:txBody>
          <a:bodyPr wrap="square" rtlCol="0">
            <a:spAutoFit/>
          </a:bodyPr>
          <a:lstStyle/>
          <a:p>
            <a:r>
              <a:rPr lang="en-US" b="1" dirty="0"/>
              <a:t>Answers question</a:t>
            </a:r>
          </a:p>
        </p:txBody>
      </p:sp>
      <p:sp>
        <p:nvSpPr>
          <p:cNvPr id="63" name="TextBox 62"/>
          <p:cNvSpPr txBox="1"/>
          <p:nvPr/>
        </p:nvSpPr>
        <p:spPr>
          <a:xfrm>
            <a:off x="6307858" y="2895600"/>
            <a:ext cx="2365211" cy="923330"/>
          </a:xfrm>
          <a:prstGeom prst="rect">
            <a:avLst/>
          </a:prstGeom>
          <a:noFill/>
        </p:spPr>
        <p:txBody>
          <a:bodyPr wrap="square" rtlCol="0">
            <a:spAutoFit/>
          </a:bodyPr>
          <a:lstStyle/>
          <a:p>
            <a:pPr algn="ctr"/>
            <a:r>
              <a:rPr lang="en-US" b="1" dirty="0"/>
              <a:t>What kind of people</a:t>
            </a:r>
          </a:p>
          <a:p>
            <a:pPr algn="ctr"/>
            <a:r>
              <a:rPr lang="en-US" b="1" dirty="0"/>
              <a:t>ought we to be? </a:t>
            </a:r>
          </a:p>
          <a:p>
            <a:pPr algn="ctr"/>
            <a:r>
              <a:rPr lang="en-US" b="1" dirty="0"/>
              <a:t> (3:11)</a:t>
            </a:r>
          </a:p>
        </p:txBody>
      </p:sp>
      <p:sp>
        <p:nvSpPr>
          <p:cNvPr id="64" name="TextBox 63"/>
          <p:cNvSpPr txBox="1"/>
          <p:nvPr/>
        </p:nvSpPr>
        <p:spPr>
          <a:xfrm>
            <a:off x="0" y="4267200"/>
            <a:ext cx="993862" cy="369332"/>
          </a:xfrm>
          <a:prstGeom prst="rect">
            <a:avLst/>
          </a:prstGeom>
          <a:noFill/>
        </p:spPr>
        <p:txBody>
          <a:bodyPr wrap="none" rtlCol="0">
            <a:spAutoFit/>
          </a:bodyPr>
          <a:lstStyle/>
          <a:p>
            <a:r>
              <a:rPr lang="en-US" b="1" dirty="0"/>
              <a:t>Warning</a:t>
            </a:r>
          </a:p>
        </p:txBody>
      </p:sp>
      <p:sp>
        <p:nvSpPr>
          <p:cNvPr id="65" name="TextBox 64"/>
          <p:cNvSpPr txBox="1"/>
          <p:nvPr/>
        </p:nvSpPr>
        <p:spPr>
          <a:xfrm>
            <a:off x="-13302" y="4674692"/>
            <a:ext cx="1199164" cy="369332"/>
          </a:xfrm>
          <a:prstGeom prst="rect">
            <a:avLst/>
          </a:prstGeom>
          <a:noFill/>
        </p:spPr>
        <p:txBody>
          <a:bodyPr wrap="square" rtlCol="0">
            <a:spAutoFit/>
          </a:bodyPr>
          <a:lstStyle/>
          <a:p>
            <a:r>
              <a:rPr lang="en-US" b="1" dirty="0"/>
              <a:t>Reminder</a:t>
            </a:r>
          </a:p>
        </p:txBody>
      </p:sp>
      <p:sp>
        <p:nvSpPr>
          <p:cNvPr id="66" name="TextBox 65"/>
          <p:cNvSpPr txBox="1"/>
          <p:nvPr/>
        </p:nvSpPr>
        <p:spPr>
          <a:xfrm>
            <a:off x="44544" y="5120284"/>
            <a:ext cx="1113304" cy="369332"/>
          </a:xfrm>
          <a:prstGeom prst="rect">
            <a:avLst/>
          </a:prstGeom>
          <a:noFill/>
        </p:spPr>
        <p:txBody>
          <a:bodyPr wrap="square" rtlCol="0">
            <a:spAutoFit/>
          </a:bodyPr>
          <a:lstStyle/>
          <a:p>
            <a:r>
              <a:rPr lang="en-US" b="1" dirty="0"/>
              <a:t>Promise</a:t>
            </a:r>
          </a:p>
        </p:txBody>
      </p:sp>
      <p:sp>
        <p:nvSpPr>
          <p:cNvPr id="67" name="TextBox 66"/>
          <p:cNvSpPr txBox="1"/>
          <p:nvPr/>
        </p:nvSpPr>
        <p:spPr>
          <a:xfrm>
            <a:off x="-228600" y="5486400"/>
            <a:ext cx="1643269" cy="369332"/>
          </a:xfrm>
          <a:prstGeom prst="rect">
            <a:avLst/>
          </a:prstGeom>
          <a:noFill/>
        </p:spPr>
        <p:txBody>
          <a:bodyPr wrap="square" rtlCol="0">
            <a:spAutoFit/>
          </a:bodyPr>
          <a:lstStyle/>
          <a:p>
            <a:r>
              <a:rPr lang="en-US" dirty="0"/>
              <a:t>   </a:t>
            </a:r>
            <a:r>
              <a:rPr lang="en-US" sz="1600" b="1" dirty="0"/>
              <a:t>Perspective</a:t>
            </a:r>
          </a:p>
        </p:txBody>
      </p:sp>
      <p:sp>
        <p:nvSpPr>
          <p:cNvPr id="68" name="TextBox 67"/>
          <p:cNvSpPr txBox="1"/>
          <p:nvPr/>
        </p:nvSpPr>
        <p:spPr>
          <a:xfrm>
            <a:off x="14845" y="5862209"/>
            <a:ext cx="997355" cy="369332"/>
          </a:xfrm>
          <a:prstGeom prst="rect">
            <a:avLst/>
          </a:prstGeom>
          <a:noFill/>
        </p:spPr>
        <p:txBody>
          <a:bodyPr wrap="square" rtlCol="0">
            <a:spAutoFit/>
          </a:bodyPr>
          <a:lstStyle/>
          <a:p>
            <a:r>
              <a:rPr lang="en-US" b="1" dirty="0"/>
              <a:t>Theme</a:t>
            </a:r>
          </a:p>
        </p:txBody>
      </p:sp>
      <p:sp>
        <p:nvSpPr>
          <p:cNvPr id="72" name="TextBox 71"/>
          <p:cNvSpPr txBox="1"/>
          <p:nvPr/>
        </p:nvSpPr>
        <p:spPr>
          <a:xfrm>
            <a:off x="1524000" y="4267200"/>
            <a:ext cx="1419619" cy="369332"/>
          </a:xfrm>
          <a:prstGeom prst="rect">
            <a:avLst/>
          </a:prstGeom>
          <a:noFill/>
        </p:spPr>
        <p:txBody>
          <a:bodyPr wrap="none" rtlCol="0">
            <a:spAutoFit/>
          </a:bodyPr>
          <a:lstStyle/>
          <a:p>
            <a:r>
              <a:rPr lang="en-US" b="1" dirty="0"/>
              <a:t>Be pure (1:4)</a:t>
            </a:r>
          </a:p>
        </p:txBody>
      </p:sp>
      <p:sp>
        <p:nvSpPr>
          <p:cNvPr id="74" name="TextBox 73"/>
          <p:cNvSpPr txBox="1"/>
          <p:nvPr/>
        </p:nvSpPr>
        <p:spPr>
          <a:xfrm>
            <a:off x="4191000" y="4267200"/>
            <a:ext cx="1755160" cy="369332"/>
          </a:xfrm>
          <a:prstGeom prst="rect">
            <a:avLst/>
          </a:prstGeom>
          <a:noFill/>
        </p:spPr>
        <p:txBody>
          <a:bodyPr wrap="none" rtlCol="0">
            <a:spAutoFit/>
          </a:bodyPr>
          <a:lstStyle/>
          <a:p>
            <a:r>
              <a:rPr lang="en-US" b="1" dirty="0"/>
              <a:t>Be aware (2:1-3)</a:t>
            </a:r>
          </a:p>
        </p:txBody>
      </p:sp>
      <p:sp>
        <p:nvSpPr>
          <p:cNvPr id="76" name="TextBox 75"/>
          <p:cNvSpPr txBox="1"/>
          <p:nvPr/>
        </p:nvSpPr>
        <p:spPr>
          <a:xfrm>
            <a:off x="6553200" y="4267200"/>
            <a:ext cx="2038904" cy="369332"/>
          </a:xfrm>
          <a:prstGeom prst="rect">
            <a:avLst/>
          </a:prstGeom>
          <a:noFill/>
        </p:spPr>
        <p:txBody>
          <a:bodyPr wrap="square" rtlCol="0">
            <a:spAutoFit/>
          </a:bodyPr>
          <a:lstStyle/>
          <a:p>
            <a:r>
              <a:rPr lang="en-US" b="1" dirty="0"/>
              <a:t>Be diligent (3:14)</a:t>
            </a:r>
          </a:p>
        </p:txBody>
      </p:sp>
      <p:sp>
        <p:nvSpPr>
          <p:cNvPr id="78" name="TextBox 77"/>
          <p:cNvSpPr txBox="1"/>
          <p:nvPr/>
        </p:nvSpPr>
        <p:spPr>
          <a:xfrm>
            <a:off x="1447800" y="4648200"/>
            <a:ext cx="1498872" cy="369332"/>
          </a:xfrm>
          <a:prstGeom prst="rect">
            <a:avLst/>
          </a:prstGeom>
          <a:noFill/>
        </p:spPr>
        <p:txBody>
          <a:bodyPr wrap="none" rtlCol="0">
            <a:spAutoFit/>
          </a:bodyPr>
          <a:lstStyle/>
          <a:p>
            <a:r>
              <a:rPr lang="en-US" b="1" dirty="0"/>
              <a:t>  Verses 12-13</a:t>
            </a:r>
          </a:p>
        </p:txBody>
      </p:sp>
      <p:sp>
        <p:nvSpPr>
          <p:cNvPr id="79" name="TextBox 78"/>
          <p:cNvSpPr txBox="1"/>
          <p:nvPr/>
        </p:nvSpPr>
        <p:spPr>
          <a:xfrm>
            <a:off x="4343400" y="4648200"/>
            <a:ext cx="1393074" cy="369332"/>
          </a:xfrm>
          <a:prstGeom prst="rect">
            <a:avLst/>
          </a:prstGeom>
          <a:noFill/>
        </p:spPr>
        <p:txBody>
          <a:bodyPr wrap="none" rtlCol="0">
            <a:spAutoFit/>
          </a:bodyPr>
          <a:lstStyle/>
          <a:p>
            <a:r>
              <a:rPr lang="en-US" b="1" dirty="0"/>
              <a:t>Verses 21-22</a:t>
            </a:r>
          </a:p>
        </p:txBody>
      </p:sp>
      <p:sp>
        <p:nvSpPr>
          <p:cNvPr id="80" name="TextBox 79"/>
          <p:cNvSpPr txBox="1"/>
          <p:nvPr/>
        </p:nvSpPr>
        <p:spPr>
          <a:xfrm>
            <a:off x="6781800" y="4648200"/>
            <a:ext cx="1159035" cy="369332"/>
          </a:xfrm>
          <a:prstGeom prst="rect">
            <a:avLst/>
          </a:prstGeom>
          <a:noFill/>
        </p:spPr>
        <p:txBody>
          <a:bodyPr wrap="square" rtlCol="0">
            <a:spAutoFit/>
          </a:bodyPr>
          <a:lstStyle/>
          <a:p>
            <a:r>
              <a:rPr lang="en-US" b="1" dirty="0"/>
              <a:t>Verses 1-2</a:t>
            </a:r>
          </a:p>
        </p:txBody>
      </p:sp>
      <p:sp>
        <p:nvSpPr>
          <p:cNvPr id="81" name="TextBox 80"/>
          <p:cNvSpPr txBox="1"/>
          <p:nvPr/>
        </p:nvSpPr>
        <p:spPr>
          <a:xfrm>
            <a:off x="1219200" y="4876800"/>
            <a:ext cx="2510777" cy="646331"/>
          </a:xfrm>
          <a:prstGeom prst="rect">
            <a:avLst/>
          </a:prstGeom>
          <a:noFill/>
        </p:spPr>
        <p:txBody>
          <a:bodyPr wrap="square" rtlCol="0">
            <a:spAutoFit/>
          </a:bodyPr>
          <a:lstStyle/>
          <a:p>
            <a:r>
              <a:rPr lang="en-US" i="1" dirty="0"/>
              <a:t>“We will never stumble”</a:t>
            </a:r>
          </a:p>
          <a:p>
            <a:r>
              <a:rPr lang="en-US" i="1" dirty="0"/>
              <a:t>              (v.10)</a:t>
            </a:r>
          </a:p>
        </p:txBody>
      </p:sp>
      <p:sp>
        <p:nvSpPr>
          <p:cNvPr id="85" name="TextBox 84"/>
          <p:cNvSpPr txBox="1"/>
          <p:nvPr/>
        </p:nvSpPr>
        <p:spPr>
          <a:xfrm>
            <a:off x="3733800" y="4876800"/>
            <a:ext cx="2505852" cy="646331"/>
          </a:xfrm>
          <a:prstGeom prst="rect">
            <a:avLst/>
          </a:prstGeom>
          <a:noFill/>
        </p:spPr>
        <p:txBody>
          <a:bodyPr wrap="square" rtlCol="0">
            <a:spAutoFit/>
          </a:bodyPr>
          <a:lstStyle/>
          <a:p>
            <a:r>
              <a:rPr lang="en-US" i="1" dirty="0"/>
              <a:t>“The Lord knows how to</a:t>
            </a:r>
          </a:p>
          <a:p>
            <a:r>
              <a:rPr lang="en-US" i="1" dirty="0"/>
              <a:t>             rescue” (v.9)</a:t>
            </a:r>
          </a:p>
        </p:txBody>
      </p:sp>
      <p:sp>
        <p:nvSpPr>
          <p:cNvPr id="86" name="TextBox 85"/>
          <p:cNvSpPr txBox="1"/>
          <p:nvPr/>
        </p:nvSpPr>
        <p:spPr>
          <a:xfrm>
            <a:off x="6400800" y="4953000"/>
            <a:ext cx="2149575" cy="369332"/>
          </a:xfrm>
          <a:prstGeom prst="rect">
            <a:avLst/>
          </a:prstGeom>
          <a:noFill/>
        </p:spPr>
        <p:txBody>
          <a:bodyPr wrap="square" rtlCol="0">
            <a:spAutoFit/>
          </a:bodyPr>
          <a:lstStyle/>
          <a:p>
            <a:r>
              <a:rPr lang="en-US" i="1" dirty="0"/>
              <a:t>  New order (v. 13)</a:t>
            </a:r>
          </a:p>
        </p:txBody>
      </p:sp>
      <p:sp>
        <p:nvSpPr>
          <p:cNvPr id="87" name="TextBox 86"/>
          <p:cNvSpPr txBox="1"/>
          <p:nvPr/>
        </p:nvSpPr>
        <p:spPr>
          <a:xfrm>
            <a:off x="1371600" y="5486400"/>
            <a:ext cx="1905000" cy="369332"/>
          </a:xfrm>
          <a:prstGeom prst="rect">
            <a:avLst/>
          </a:prstGeom>
          <a:noFill/>
        </p:spPr>
        <p:txBody>
          <a:bodyPr wrap="square" rtlCol="0">
            <a:spAutoFit/>
          </a:bodyPr>
          <a:lstStyle/>
          <a:p>
            <a:r>
              <a:rPr lang="en-US" dirty="0"/>
              <a:t>    </a:t>
            </a:r>
            <a:r>
              <a:rPr lang="en-US" b="1" dirty="0"/>
              <a:t>Looking within</a:t>
            </a:r>
          </a:p>
        </p:txBody>
      </p:sp>
      <p:sp>
        <p:nvSpPr>
          <p:cNvPr id="88" name="TextBox 87"/>
          <p:cNvSpPr txBox="1"/>
          <p:nvPr/>
        </p:nvSpPr>
        <p:spPr>
          <a:xfrm>
            <a:off x="4267200" y="5486400"/>
            <a:ext cx="1600200" cy="369332"/>
          </a:xfrm>
          <a:prstGeom prst="rect">
            <a:avLst/>
          </a:prstGeom>
          <a:noFill/>
        </p:spPr>
        <p:txBody>
          <a:bodyPr wrap="square" rtlCol="0">
            <a:spAutoFit/>
          </a:bodyPr>
          <a:lstStyle/>
          <a:p>
            <a:r>
              <a:rPr lang="en-US" b="1" dirty="0"/>
              <a:t>Looking back</a:t>
            </a:r>
          </a:p>
        </p:txBody>
      </p:sp>
      <p:sp>
        <p:nvSpPr>
          <p:cNvPr id="89" name="TextBox 88"/>
          <p:cNvSpPr txBox="1"/>
          <p:nvPr/>
        </p:nvSpPr>
        <p:spPr>
          <a:xfrm>
            <a:off x="6618092" y="5475478"/>
            <a:ext cx="1920969" cy="369332"/>
          </a:xfrm>
          <a:prstGeom prst="rect">
            <a:avLst/>
          </a:prstGeom>
          <a:noFill/>
        </p:spPr>
        <p:txBody>
          <a:bodyPr wrap="square" rtlCol="0">
            <a:spAutoFit/>
          </a:bodyPr>
          <a:lstStyle/>
          <a:p>
            <a:r>
              <a:rPr lang="en-US" b="1" dirty="0"/>
              <a:t>Looking ahead</a:t>
            </a:r>
          </a:p>
        </p:txBody>
      </p:sp>
      <p:sp>
        <p:nvSpPr>
          <p:cNvPr id="90" name="TextBox 89"/>
          <p:cNvSpPr txBox="1"/>
          <p:nvPr/>
        </p:nvSpPr>
        <p:spPr>
          <a:xfrm>
            <a:off x="1139739" y="5867400"/>
            <a:ext cx="7283177" cy="369332"/>
          </a:xfrm>
          <a:prstGeom prst="rect">
            <a:avLst/>
          </a:prstGeom>
          <a:noFill/>
        </p:spPr>
        <p:txBody>
          <a:bodyPr wrap="square" rtlCol="0">
            <a:spAutoFit/>
          </a:bodyPr>
          <a:lstStyle/>
          <a:p>
            <a:r>
              <a:rPr lang="en-US" dirty="0"/>
              <a:t>Spiritual maturity as a remedy for false teaching in light of Christ’s return</a:t>
            </a:r>
          </a:p>
        </p:txBody>
      </p:sp>
      <p:cxnSp>
        <p:nvCxnSpPr>
          <p:cNvPr id="91" name="Straight Connector 90"/>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152400" y="6172200"/>
            <a:ext cx="1483071" cy="338554"/>
          </a:xfrm>
          <a:prstGeom prst="rect">
            <a:avLst/>
          </a:prstGeom>
          <a:noFill/>
        </p:spPr>
        <p:txBody>
          <a:bodyPr wrap="square" rtlCol="0">
            <a:spAutoFit/>
          </a:bodyPr>
          <a:lstStyle/>
          <a:p>
            <a:r>
              <a:rPr lang="en-US" sz="1600" b="1" dirty="0"/>
              <a:t>   Key Verses</a:t>
            </a:r>
          </a:p>
        </p:txBody>
      </p:sp>
      <p:sp>
        <p:nvSpPr>
          <p:cNvPr id="95" name="TextBox 94"/>
          <p:cNvSpPr txBox="1"/>
          <p:nvPr/>
        </p:nvSpPr>
        <p:spPr>
          <a:xfrm>
            <a:off x="3733800" y="6172200"/>
            <a:ext cx="1447800" cy="369332"/>
          </a:xfrm>
          <a:prstGeom prst="rect">
            <a:avLst/>
          </a:prstGeom>
          <a:noFill/>
        </p:spPr>
        <p:txBody>
          <a:bodyPr wrap="square" rtlCol="0">
            <a:spAutoFit/>
          </a:bodyPr>
          <a:lstStyle/>
          <a:p>
            <a:r>
              <a:rPr lang="en-US" b="1" dirty="0"/>
              <a:t>       3:17-18</a:t>
            </a:r>
          </a:p>
        </p:txBody>
      </p:sp>
      <p:sp>
        <p:nvSpPr>
          <p:cNvPr id="4" name="TextBox 3">
            <a:extLst>
              <a:ext uri="{FF2B5EF4-FFF2-40B4-BE49-F238E27FC236}">
                <a16:creationId xmlns:a16="http://schemas.microsoft.com/office/drawing/2014/main" id="{81487039-F3CA-D548-ADC4-2FB9F4C3E6D0}"/>
              </a:ext>
            </a:extLst>
          </p:cNvPr>
          <p:cNvSpPr txBox="1"/>
          <p:nvPr/>
        </p:nvSpPr>
        <p:spPr>
          <a:xfrm>
            <a:off x="1510" y="1572244"/>
            <a:ext cx="1082498" cy="2462213"/>
          </a:xfrm>
          <a:prstGeom prst="rect">
            <a:avLst/>
          </a:prstGeom>
          <a:noFill/>
        </p:spPr>
        <p:txBody>
          <a:bodyPr wrap="square" rtlCol="0">
            <a:spAutoFit/>
          </a:bodyPr>
          <a:lstStyle/>
          <a:p>
            <a:r>
              <a:rPr lang="en-US" sz="1400" dirty="0"/>
              <a:t>“Take care that you are not carried away with the error of lawless people and lose your own stability”</a:t>
            </a:r>
          </a:p>
          <a:p>
            <a:r>
              <a:rPr lang="en-US" sz="1400" dirty="0"/>
              <a:t>(3:17)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2492"/>
          <a:ext cx="9372601" cy="6786066"/>
        </p:xfrm>
        <a:graphic>
          <a:graphicData uri="http://schemas.openxmlformats.org/drawingml/2006/table">
            <a:tbl>
              <a:tblPr firstRow="1" bandRow="1">
                <a:tableStyleId>{073A0DAA-6AF3-43AB-8588-CEC1D06C72B9}</a:tableStyleId>
              </a:tblPr>
              <a:tblGrid>
                <a:gridCol w="2093208">
                  <a:extLst>
                    <a:ext uri="{9D8B030D-6E8A-4147-A177-3AD203B41FA5}">
                      <a16:colId xmlns:a16="http://schemas.microsoft.com/office/drawing/2014/main" val="20000"/>
                    </a:ext>
                  </a:extLst>
                </a:gridCol>
                <a:gridCol w="3160637">
                  <a:extLst>
                    <a:ext uri="{9D8B030D-6E8A-4147-A177-3AD203B41FA5}">
                      <a16:colId xmlns:a16="http://schemas.microsoft.com/office/drawing/2014/main" val="20001"/>
                    </a:ext>
                  </a:extLst>
                </a:gridCol>
                <a:gridCol w="2384717">
                  <a:extLst>
                    <a:ext uri="{9D8B030D-6E8A-4147-A177-3AD203B41FA5}">
                      <a16:colId xmlns:a16="http://schemas.microsoft.com/office/drawing/2014/main" val="20002"/>
                    </a:ext>
                  </a:extLst>
                </a:gridCol>
                <a:gridCol w="648671">
                  <a:extLst>
                    <a:ext uri="{9D8B030D-6E8A-4147-A177-3AD203B41FA5}">
                      <a16:colId xmlns:a16="http://schemas.microsoft.com/office/drawing/2014/main" val="20003"/>
                    </a:ext>
                  </a:extLst>
                </a:gridCol>
                <a:gridCol w="1085368">
                  <a:extLst>
                    <a:ext uri="{9D8B030D-6E8A-4147-A177-3AD203B41FA5}">
                      <a16:colId xmlns:a16="http://schemas.microsoft.com/office/drawing/2014/main" val="20004"/>
                    </a:ext>
                  </a:extLst>
                </a:gridCol>
              </a:tblGrid>
              <a:tr h="570625">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38261">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38261">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63962">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38261">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494385">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38261">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38261">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36122">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54377">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51222">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44213">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3826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36589">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518720">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63962">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
        <p:nvSpPr>
          <p:cNvPr id="2" name="Date Placeholder 1">
            <a:extLst>
              <a:ext uri="{FF2B5EF4-FFF2-40B4-BE49-F238E27FC236}">
                <a16:creationId xmlns:a16="http://schemas.microsoft.com/office/drawing/2014/main" id="{67E5FDD8-E185-934F-AC80-0D1829A9C223}"/>
              </a:ext>
            </a:extLst>
          </p:cNvPr>
          <p:cNvSpPr>
            <a:spLocks noGrp="1"/>
          </p:cNvSpPr>
          <p:nvPr>
            <p:ph type="dt" sz="half" idx="10"/>
          </p:nvPr>
        </p:nvSpPr>
        <p:spPr/>
        <p:txBody>
          <a:bodyPr/>
          <a:lstStyle/>
          <a:p>
            <a:endParaRPr lang="en-US" dirty="0"/>
          </a:p>
        </p:txBody>
      </p:sp>
      <p:sp>
        <p:nvSpPr>
          <p:cNvPr id="4" name="Slide Number Placeholder 3">
            <a:extLst>
              <a:ext uri="{FF2B5EF4-FFF2-40B4-BE49-F238E27FC236}">
                <a16:creationId xmlns:a16="http://schemas.microsoft.com/office/drawing/2014/main" id="{7052EBA4-FC9B-FC42-884F-8FFE464FC324}"/>
              </a:ext>
            </a:extLst>
          </p:cNvPr>
          <p:cNvSpPr>
            <a:spLocks noGrp="1"/>
          </p:cNvSpPr>
          <p:nvPr>
            <p:ph type="sldNum" sz="quarter" idx="12"/>
          </p:nvPr>
        </p:nvSpPr>
        <p:spPr/>
        <p:txBody>
          <a:bodyPr/>
          <a:lstStyle/>
          <a:p>
            <a:fld id="{3F2CC1A4-3628-4009-A3B0-E0FB77C012B6}" type="slidenum">
              <a:rPr lang="en-US" smtClean="0"/>
              <a:pPr/>
              <a:t>3</a:t>
            </a:fld>
            <a:endParaRPr lang="en-US" dirty="0"/>
          </a:p>
        </p:txBody>
      </p:sp>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u="sng" dirty="0">
                <a:latin typeface="Arial" panose="020B0604020202020204" pitchFamily="34" charset="0"/>
                <a:cs typeface="Arial" panose="020B0604020202020204" pitchFamily="34" charset="0"/>
              </a:rPr>
              <a:t>2 Peter </a:t>
            </a:r>
            <a:r>
              <a:rPr lang="en-US" sz="1600" b="1" dirty="0">
                <a:latin typeface="Arial" panose="020B0604020202020204" pitchFamily="34" charset="0"/>
                <a:cs typeface="Arial" panose="020B0604020202020204" pitchFamily="34" charset="0"/>
              </a:rPr>
              <a:t>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
        <p:nvSpPr>
          <p:cNvPr id="2" name="Date Placeholder 1">
            <a:extLst>
              <a:ext uri="{FF2B5EF4-FFF2-40B4-BE49-F238E27FC236}">
                <a16:creationId xmlns:a16="http://schemas.microsoft.com/office/drawing/2014/main" id="{B08F1A28-1D56-7B49-A36E-B445746434C5}"/>
              </a:ext>
            </a:extLst>
          </p:cNvPr>
          <p:cNvSpPr>
            <a:spLocks noGrp="1"/>
          </p:cNvSpPr>
          <p:nvPr>
            <p:ph type="dt" sz="half" idx="10"/>
          </p:nvPr>
        </p:nvSpPr>
        <p:spPr/>
        <p:txBody>
          <a:bodyPr/>
          <a:lstStyle/>
          <a:p>
            <a:endParaRPr lang="en-US" dirty="0"/>
          </a:p>
        </p:txBody>
      </p:sp>
      <p:sp>
        <p:nvSpPr>
          <p:cNvPr id="9" name="Footer Placeholder 8">
            <a:extLst>
              <a:ext uri="{FF2B5EF4-FFF2-40B4-BE49-F238E27FC236}">
                <a16:creationId xmlns:a16="http://schemas.microsoft.com/office/drawing/2014/main" id="{610291A5-CCD5-604B-BAE7-0D8AB6A0096E}"/>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4EF0E9F7-0C39-9744-9484-835413E5623F}"/>
              </a:ext>
            </a:extLst>
          </p:cNvPr>
          <p:cNvSpPr>
            <a:spLocks noGrp="1"/>
          </p:cNvSpPr>
          <p:nvPr>
            <p:ph type="sldNum" sz="quarter" idx="12"/>
          </p:nvPr>
        </p:nvSpPr>
        <p:spPr/>
        <p:txBody>
          <a:bodyPr/>
          <a:lstStyle/>
          <a:p>
            <a:fld id="{3F2CC1A4-3628-4009-A3B0-E0FB77C012B6}" type="slidenum">
              <a:rPr lang="en-US" smtClean="0"/>
              <a:pPr/>
              <a:t>4</a:t>
            </a:fld>
            <a:endParaRPr lang="en-US" dirty="0"/>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b="1"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
        <p:nvSpPr>
          <p:cNvPr id="4" name="Date Placeholder 3">
            <a:extLst>
              <a:ext uri="{FF2B5EF4-FFF2-40B4-BE49-F238E27FC236}">
                <a16:creationId xmlns:a16="http://schemas.microsoft.com/office/drawing/2014/main" id="{0E6659B1-E4C6-CD43-939D-43C9C133F25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F2DDD72-75A0-D343-A791-72ABB7B57267}"/>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9D6806A3-7711-6B40-849E-9A4479290618}"/>
              </a:ext>
            </a:extLst>
          </p:cNvPr>
          <p:cNvSpPr>
            <a:spLocks noGrp="1"/>
          </p:cNvSpPr>
          <p:nvPr>
            <p:ph type="sldNum" sz="quarter" idx="12"/>
          </p:nvPr>
        </p:nvSpPr>
        <p:spPr/>
        <p:txBody>
          <a:bodyPr/>
          <a:lstStyle/>
          <a:p>
            <a:fld id="{3F2CC1A4-3628-4009-A3B0-E0FB77C012B6}" type="slidenum">
              <a:rPr lang="en-US" smtClean="0"/>
              <a:pPr/>
              <a:t>5</a:t>
            </a:fld>
            <a:endParaRPr lang="en-US" dirty="0"/>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4B425007-3C03-F740-A21D-859FF0A819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78506" cy="6843623"/>
          </a:xfrm>
          <a:prstGeom prst="rect">
            <a:avLst/>
          </a:prstGeom>
        </p:spPr>
      </p:pic>
    </p:spTree>
    <p:extLst>
      <p:ext uri="{BB962C8B-B14F-4D97-AF65-F5344CB8AC3E}">
        <p14:creationId xmlns:p14="http://schemas.microsoft.com/office/powerpoint/2010/main" val="2562170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2FB2A-040A-9143-AF22-CF62E3F3476E}"/>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5153C831-3A94-CD4B-B304-FFF7977365B2}"/>
              </a:ext>
            </a:extLst>
          </p:cNvPr>
          <p:cNvSpPr>
            <a:spLocks noGrp="1"/>
          </p:cNvSpPr>
          <p:nvPr>
            <p:ph idx="1"/>
          </p:nvPr>
        </p:nvSpPr>
        <p:spPr>
          <a:xfrm>
            <a:off x="228600" y="1676400"/>
            <a:ext cx="8763000" cy="4724401"/>
          </a:xfrm>
        </p:spPr>
        <p:txBody>
          <a:bodyPr>
            <a:normAutofit lnSpcReduction="10000"/>
          </a:bodyPr>
          <a:lstStyle/>
          <a:p>
            <a:pPr marL="118872" indent="0">
              <a:buNone/>
            </a:pPr>
            <a:r>
              <a:rPr lang="en-US" sz="2200" dirty="0"/>
              <a:t>“A careful reading of Peter’s first letter, followed by a reading of the second, will demonstrate that the two are very different documents.  Setting the Greek aside, the one who reads a good English translation of the two letters cannot escape noticing the difference in interests, content, vocabulary, rhetorical style, and theological concerns.  The differences are so great that many have concluded that the two documents could not have been written by the same author….The difference in writing style is probably the main reason many have concluded that the letters are written by different people.  It is safe to say that no book in the New Testament has had its authenticity challenged more strongly than has 2 Peter…First Peter is a considerably different letter when compared to 2 Peter….The problem in 1 Peter is persecution of believers from without, while in 2 Peter, the author seems to have a firsthand acquaintance with his readers’ problems (from within).”  </a:t>
            </a:r>
            <a:r>
              <a:rPr lang="en-US" sz="2000" dirty="0"/>
              <a:t> </a:t>
            </a:r>
            <a:r>
              <a:rPr lang="en-US" sz="1600" dirty="0"/>
              <a:t>--- Duane Warden, Truth for Today Commentary, 1 &amp; 2 Peter, page 297-298, 307.   </a:t>
            </a:r>
            <a:r>
              <a:rPr lang="en-US" sz="2000" dirty="0"/>
              <a:t>  </a:t>
            </a:r>
          </a:p>
        </p:txBody>
      </p:sp>
    </p:spTree>
    <p:extLst>
      <p:ext uri="{BB962C8B-B14F-4D97-AF65-F5344CB8AC3E}">
        <p14:creationId xmlns:p14="http://schemas.microsoft.com/office/powerpoint/2010/main" val="108574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2FB2A-040A-9143-AF22-CF62E3F3476E}"/>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5153C831-3A94-CD4B-B304-FFF7977365B2}"/>
              </a:ext>
            </a:extLst>
          </p:cNvPr>
          <p:cNvSpPr>
            <a:spLocks noGrp="1"/>
          </p:cNvSpPr>
          <p:nvPr>
            <p:ph idx="1"/>
          </p:nvPr>
        </p:nvSpPr>
        <p:spPr>
          <a:xfrm>
            <a:off x="228600" y="1676400"/>
            <a:ext cx="8763000" cy="4724401"/>
          </a:xfrm>
        </p:spPr>
        <p:txBody>
          <a:bodyPr>
            <a:normAutofit/>
          </a:bodyPr>
          <a:lstStyle/>
          <a:p>
            <a:pPr marL="118872" indent="0">
              <a:buNone/>
            </a:pPr>
            <a:r>
              <a:rPr lang="en-US" sz="2200" dirty="0"/>
              <a:t>“In his second letter, Peter did not go into detail about the specific teachings of the false teachers whom he confronted.  However, frequent references to knowledge in the early part of the letter leave the impression that his opponents made claims to knowledge that went beyond that of Peter and the other apostles.  Peter would not back out of the fray when knowledge was the issue.  He affirmed the supreme worth of knowing.  Further, he claimed that the knowledge he had from Christ was of supreme worth.”</a:t>
            </a:r>
            <a:r>
              <a:rPr lang="en-US" sz="2000" dirty="0"/>
              <a:t> </a:t>
            </a:r>
            <a:r>
              <a:rPr lang="en-US" sz="1600" dirty="0"/>
              <a:t>--- Duane Warden, Truth for Today Commentary, 1 &amp; 2 Peter and Jude, page 317.   </a:t>
            </a:r>
            <a:r>
              <a:rPr lang="en-US" sz="2000" dirty="0"/>
              <a:t>  </a:t>
            </a:r>
          </a:p>
        </p:txBody>
      </p:sp>
    </p:spTree>
    <p:extLst>
      <p:ext uri="{BB962C8B-B14F-4D97-AF65-F5344CB8AC3E}">
        <p14:creationId xmlns:p14="http://schemas.microsoft.com/office/powerpoint/2010/main" val="3656402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00200"/>
            <a:ext cx="8839200" cy="5102351"/>
          </a:xfrm>
        </p:spPr>
        <p:txBody>
          <a:bodyPr>
            <a:normAutofit/>
          </a:bodyPr>
          <a:lstStyle/>
          <a:p>
            <a:pPr marL="118872" indent="0">
              <a:buNone/>
            </a:pPr>
            <a:r>
              <a:rPr lang="en-US" sz="2200" dirty="0"/>
              <a:t>The second letter opens in a similar fashion to the first: “Simeon Peter, a servant (bond-servant) and apostle of Jesus Christ” (1:1). He addressed the letter “to those who have received a faith of the same kind as ours” (2 Peter 1:1).  Only later does it become apparent that Peter was writing to the same group of believers who had received his first letter:  “Beloved, this is now the second letter I am writing to you in which I am stirring up your sincere mind by way of a reminder” (3:1).  One might ask, ”What reminders?”  He reminds them of occasions where he and Jesus had interacted (1:14, 17).  Peter had warned them in his first letter that there would be “fiery trials” and those came in the from of oppression  from without.  Now, the warning is to look out for trials that will come from within (false teachers).  While some argue otherwise, it appears clear to me that Peter is the author and the audience is the same as in 1 Peter… Christians in the area of Asia Minor.  </a:t>
            </a:r>
          </a:p>
        </p:txBody>
      </p:sp>
      <p:sp>
        <p:nvSpPr>
          <p:cNvPr id="4" name="Date Placeholder 3">
            <a:extLst>
              <a:ext uri="{FF2B5EF4-FFF2-40B4-BE49-F238E27FC236}">
                <a16:creationId xmlns:a16="http://schemas.microsoft.com/office/drawing/2014/main" id="{EB780146-3A42-8B42-88E0-30AEE7379292}"/>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C7154B3-6C66-8E44-9506-9BFD78B1DD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BC73AB-1CE7-3D47-9751-188B59F08C55}"/>
              </a:ext>
            </a:extLst>
          </p:cNvPr>
          <p:cNvSpPr>
            <a:spLocks noGrp="1"/>
          </p:cNvSpPr>
          <p:nvPr>
            <p:ph type="sldNum" sz="quarter" idx="12"/>
          </p:nvPr>
        </p:nvSpPr>
        <p:spPr/>
        <p:txBody>
          <a:bodyPr/>
          <a:lstStyle/>
          <a:p>
            <a:fld id="{3F2CC1A4-3628-4009-A3B0-E0FB77C012B6}" type="slidenum">
              <a:rPr lang="en-US" smtClean="0"/>
              <a:pPr/>
              <a:t>9</a:t>
            </a:fld>
            <a:endParaRPr lang="en-US" dirty="0"/>
          </a:p>
        </p:txBody>
      </p:sp>
    </p:spTree>
    <p:extLst>
      <p:ext uri="{BB962C8B-B14F-4D97-AF65-F5344CB8AC3E}">
        <p14:creationId xmlns:p14="http://schemas.microsoft.com/office/powerpoint/2010/main" val="11610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2179</TotalTime>
  <Words>3991</Words>
  <Application>Microsoft Macintosh PowerPoint</Application>
  <PresentationFormat>On-screen Show (4:3)</PresentationFormat>
  <Paragraphs>388</Paragraphs>
  <Slides>19</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 2 Peter</vt:lpstr>
      <vt:lpstr>PowerPoint Presentation</vt:lpstr>
      <vt:lpstr>PowerPoint Presentation</vt:lpstr>
      <vt:lpstr>About the New Testament  “Canon”</vt:lpstr>
      <vt:lpstr>PowerPoint Presentation</vt:lpstr>
      <vt:lpstr>Introduction</vt:lpstr>
      <vt:lpstr>Introduction</vt:lpstr>
      <vt:lpstr>Who wrote the book? </vt:lpstr>
      <vt:lpstr>Where are we?</vt:lpstr>
      <vt:lpstr>To whom was it written? </vt:lpstr>
      <vt:lpstr>What’s the point?</vt:lpstr>
      <vt:lpstr>Why is 2 Peter so important?</vt:lpstr>
      <vt:lpstr>How do I apply it?</vt:lpstr>
      <vt:lpstr>Brief Outline</vt:lpstr>
      <vt:lpstr>The relationship between 2 Peter and Jude </vt:lpstr>
      <vt:lpstr>PowerPoint Presentation</vt:lpstr>
      <vt:lpstr>Peter arranged his illustrations chronologically, while Jude did not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61</cp:revision>
  <cp:lastPrinted>2022-07-04T15:56:50Z</cp:lastPrinted>
  <dcterms:created xsi:type="dcterms:W3CDTF">2010-11-07T11:38:16Z</dcterms:created>
  <dcterms:modified xsi:type="dcterms:W3CDTF">2023-01-09T13:47:50Z</dcterms:modified>
</cp:coreProperties>
</file>